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3"/>
  </p:sldMasterIdLst>
  <p:notesMasterIdLst>
    <p:notesMasterId r:id="rId22"/>
  </p:notesMasterIdLst>
  <p:handoutMasterIdLst>
    <p:handoutMasterId r:id="rId23"/>
  </p:handoutMasterIdLst>
  <p:sldIdLst>
    <p:sldId id="257" r:id="rId4"/>
    <p:sldId id="293" r:id="rId5"/>
    <p:sldId id="295" r:id="rId6"/>
    <p:sldId id="276" r:id="rId7"/>
    <p:sldId id="275" r:id="rId8"/>
    <p:sldId id="279" r:id="rId9"/>
    <p:sldId id="281" r:id="rId10"/>
    <p:sldId id="282" r:id="rId11"/>
    <p:sldId id="280" r:id="rId12"/>
    <p:sldId id="286" r:id="rId13"/>
    <p:sldId id="287" r:id="rId14"/>
    <p:sldId id="296" r:id="rId15"/>
    <p:sldId id="297" r:id="rId16"/>
    <p:sldId id="298" r:id="rId17"/>
    <p:sldId id="299" r:id="rId18"/>
    <p:sldId id="302" r:id="rId19"/>
    <p:sldId id="294" r:id="rId20"/>
    <p:sldId id="285" r:id="rId2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800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3AA966-47C8-75AC-A99D-944C7C73F677}" v="24" dt="2022-09-22T11:20:05.257"/>
    <p1510:client id="{049870F2-3F79-F287-D597-AABD4D730AE0}" v="2" dt="2022-09-22T12:29:20.178"/>
    <p1510:client id="{6548128B-56A1-7994-67C6-6ED5A5C94762}" v="48" dt="2022-09-22T16:32:16.780"/>
    <p1510:client id="{B198A310-BE3B-3A74-D6BA-99B9DE9D160A}" v="556" dt="2022-09-21T12:49:00.719"/>
    <p1510:client id="{C0805323-333A-22B2-3857-9C0DF1E7E9A2}" v="1" dt="2022-09-22T16:05:13.737"/>
    <p1510:client id="{F41973B8-AAEF-DE5B-021F-52E1294A5E6A}" v="54" dt="2022-09-22T12:26:59.4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E9CE1A1-9E1C-4314-B454-086E4C6F4977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6D9695D-C579-439C-BCBD-2DDEA9D7E4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679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1T08:02:34.8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14484 8682 16383 0 0,'-22'-8'0'0'0,"-42"-1"0"0"0,-68 0 0 0 0,-68 2 0 0 0,-73-13 0 0 0,-53-16 0 0 0,-36-25 0 0 0,22-8 0 0 0,55 0 0 0 0,61 12 0 0 0,62 16 0 0 0,51 14 0 0 0,31 12 0 0 0,13 9 0 0 0,-2 5 0 0 0,-11 3 0 0 0,-28 1 0 0 0,-38 0 0 0 0,-17 0 0 0 0,0-1 0 0 0,4-1 0 0 0,23-1 0 0 0,13 1 0 0 0,21-1 0 0 0,12-15 0 0 0,16-4 0 0 0,12 1 0 0 0,-5 3 0 0 0,-26 5 0 0 0,-54 3 0 0 0,-46 4 0 0 0,-26 1 0 0 0,4 2 0 0 0,30 1 0 0 0,33 0 0 0 0,35 0 0 0 0,30-1 0 0 0,16 8 0 0 0,5 2 0 0 0,15 6 0 0 0,-7 8 0 0 0,1 0 0 0 0,-5-5 0 0 0,1 10 0 0 0,-4 6 0 0 0,3 12 0 0 0,4-2 0 0 0,5-2 0 0 0,12 6 0 0 0,12 3 0 0 0,4-2 0 0 0,7 6 0 0 0,-1-7 0 0 0,2-4 0 0 0,5-3 0 0 0,-10 5 0 0 0,-2 3 0 0 0,4 14 0 0 0,5 3 0 0 0,5-3 0 0 0,4 2 0 0 0,4-2 0 0 0,1-6 0 0 0,2-5 0 0 0,-1 2 0 0 0,1 0 0 0 0,0-3 0 0 0,0 4 0 0 0,-1 0 0 0 0,1-3 0 0 0,-1-3 0 0 0,14 4 0 0 0,12 1 0 0 0,16-3 0 0 0,8 5 0 0 0,3 6 0 0 0,-9 0 0 0 0,-10-3 0 0 0,-5-13 0 0 0,-7-6 0 0 0,7-3 0 0 0,6 5 0 0 0,11 11 0 0 0,-2 3 0 0 0,-2-1 0 0 0,0-3 0 0 0,-1-4 0 0 0,1-2 0 0 0,-1-10 0 0 0,-7-3 0 0 0,-1-8 0 0 0,7-2 0 0 0,-3 4 0 0 0,6 2 0 0 0,11 5 0 0 0,10 3 0 0 0,1-5 0 0 0,-3-8 0 0 0,-5-9 0 0 0,-5-6 0 0 0,3-5 0 0 0,-1-4 0 0 0,-2-2 0 0 0,-3 0 0 0 0,12-1 0 0 0,9 1 0 0 0,1 0 0 0 0,-6 0 0 0 0,2 0 0 0 0,-4 1 0 0 0,1 7 0 0 0,-2 10 0 0 0,-6 2 0 0 0,-4-3 0 0 0,-4-3 0 0 0,11-5 0 0 0,10-10 0 0 0,0-5 0 0 0,-4-1 0 0 0,1 0 0 0 0,-4 2 0 0 0,-5 2 0 0 0,-5 2 0 0 0,3 0 0 0 0,14 2 0 0 0,1 0 0 0 0,12 0 0 0 0,12 1 0 0 0,12-1 0 0 0,24 0 0 0 0,11 0 0 0 0,3 1 0 0 0,-2-1 0 0 0,-3 0 0 0 0,-18 0 0 0 0,-8 0 0 0 0,-3 0 0 0 0,3 0 0 0 0,-5 0 0 0 0,-12 0 0 0 0,-10 0 0 0 0,-11-8 0 0 0,-11-1 0 0 0,-10 0 0 0 0,-7-6 0 0 0,-4 1 0 0 0,5 1 0 0 0,8 4 0 0 0,10 3 0 0 0,0 3 0 0 0,3 2 0 0 0,-3-14 0 0 0,-5-3 0 0 0,1 0 0 0 0,-3 4 0 0 0,-4 4 0 0 0,10 4 0 0 0,15 3 0 0 0,1-5 0 0 0,2-2 0 0 0,-7 2 0 0 0,5-13 0 0 0,4-3 0 0 0,8-4 0 0 0,-4 3 0 0 0,-3-2 0 0 0,-9-3 0 0 0,-11 3 0 0 0,-9-1 0 0 0,1-2 0 0 0,-4 3 0 0 0,-3-1 0 0 0,-10-2 0 0 0,2 3 0 0 0,8-7 0 0 0,-5-13 0 0 0,-3 2 0 0 0,-8-6 0 0 0,-4-1 0 0 0,-7 1 0 0 0,-7 2 0 0 0,-7 2 0 0 0,-5-5 0 0 0,-3-1 0 0 0,-2 1 0 0 0,-1-4 0 0 0,-1-1 0 0 0,-6 10 0 0 0,-3 6 0 0 0,-6 10 0 0 0,0 3 0 0 0,2-1 0 0 0,-3-10 0 0 0,-5-6 0 0 0,0-1 0 0 0,5-8 0 0 0,-9-9 0 0 0,0-8 0 0 0,-2-7 0 0 0,-4 4 0 0 0,-3 7 0 0 0,-3 0 0 0 0,-9 4 0 0 0,-3 0 0 0 0,-1 9 0 0 0,9 7 0 0 0,5 5 0 0 0,-6 2 0 0 0,5 1 0 0 0,2-1 0 0 0,-1 0 0 0 0,0 0 0 0 0,-1-1 0 0 0,-1 6 0 0 0,-1 10 0 0 0,-7 9 0 0 0,3 7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1T08:02:34.88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13893 5942 16383 0 0,'-7'0'0'0'0,"-17"-7"0"0"0,-4-10 0 0 0,-12-1 0 0 0,-6 1 0 0 0,-2 5 0 0 0,-1 4 0 0 0,-5-5 0 0 0,-2 2 0 0 0,2 1 0 0 0,-4 3 0 0 0,1 2 0 0 0,3 3 0 0 0,-4 1 0 0 0,0 1 0 0 0,4 0 0 0 0,4-7 0 0 0,2-2 0 0 0,-4 1 0 0 0,0 1 0 0 0,1 2 0 0 0,-5 2 0 0 0,0 1 0 0 0,2 1 0 0 0,3 1 0 0 0,-3 1 0 0 0,-1-1 0 0 0,-12 0 0 0 0,-1 1 0 0 0,-11-1 0 0 0,-7 0 0 0 0,-9 0 0 0 0,3 0 0 0 0,11 0 0 0 0,5-14 0 0 0,8-5 0 0 0,-20 1 0 0 0,-3 3 0 0 0,-6 5 0 0 0,5 3 0 0 0,4 4 0 0 0,4 1 0 0 0,0 2 0 0 0,9 1 0 0 0,9 0 0 0 0,8-1 0 0 0,1 1 0 0 0,2 0 0 0 0,4-1 0 0 0,-4 0 0 0 0,0 0 0 0 0,2 0 0 0 0,4 0 0 0 0,-5 7 0 0 0,-15 3 0 0 0,-2-1 0 0 0,3-2 0 0 0,0 5 0 0 0,3 1 0 0 0,-1 5 0 0 0,-3 7 0 0 0,-13-2 0 0 0,9 4 0 0 0,10-4 0 0 0,0-5 0 0 0,4-6 0 0 0,6-5 0 0 0,-4 4 0 0 0,2-1 0 0 0,2 13 0 0 0,-10 2 0 0 0,-10-3 0 0 0,-13-5 0 0 0,0 2 0 0 0,8-3 0 0 0,10-4 0 0 0,10 3 0 0 0,0 0 0 0 0,3-4 0 0 0,10 4 0 0 0,7 0 0 0 0,1-4 0 0 0,-6-3 0 0 0,-11 5 0 0 0,5 6 0 0 0,-5 8 0 0 0,-7 6 0 0 0,0 5 0 0 0,3 3 0 0 0,4 1 0 0 0,12 1 0 0 0,5 1 0 0 0,9 6 0 0 0,10 3 0 0 0,7-1 0 0 0,6-2 0 0 0,4 4 0 0 0,2 1 0 0 0,0-2 0 0 0,1 4 0 0 0,0 7 0 0 0,6-1 0 0 0,17-3 0 0 0,3-5 0 0 0,12-5 0 0 0,6-11 0 0 0,3-11 0 0 0,-8-5 0 0 0,-3 2 0 0 0,6 4 0 0 0,3-3 0 0 0,0-7 0 0 0,14 9 0 0 0,11-1 0 0 0,0-5 0 0 0,-5-6 0 0 0,-6-6 0 0 0,0-5 0 0 0,-3-3 0 0 0,-4-1 0 0 0,3-2 0 0 0,13 0 0 0 0,2-1 0 0 0,-4 1 0 0 0,-6 1 0 0 0,7-1 0 0 0,6 1 0 0 0,13 14 0 0 0,12 5 0 0 0,25-1 0 0 0,12-3 0 0 0,-9-5 0 0 0,-20-3 0 0 0,-13-4 0 0 0,-17-1 0 0 0,-13-2 0 0 0,-5-1 0 0 0,10 0 0 0 0,0 1 0 0 0,10-1 0 0 0,-3 1 0 0 0,1-1 0 0 0,2 8 0 0 0,0 3 0 0 0,9-1 0 0 0,11-2 0 0 0,9-2 0 0 0,8-1 0 0 0,-8-3 0 0 0,-17 0 0 0 0,-8-1 0 0 0,-13 0 0 0 0,-10-1 0 0 0,-9 1 0 0 0,1 0 0 0 0,-1-1 0 0 0,-2 1 0 0 0,4 0 0 0 0,1 0 0 0 0,-3 0 0 0 0,-2 0 0 0 0,-3 0 0 0 0,12 0 0 0 0,11-14 0 0 0,0-5 0 0 0,-5 1 0 0 0,1 3 0 0 0,-3 5 0 0 0,-6-4 0 0 0,3 1 0 0 0,-3 3 0 0 0,-3-5 0 0 0,3 1 0 0 0,-1 3 0 0 0,-3 2 0 0 0,4 4 0 0 0,14 2 0 0 0,16-12 0 0 0,1-4 0 0 0,-8 1 0 0 0,-3-3 0 0 0,-8 2 0 0 0,-8-3 0 0 0,-7-5 0 0 0,-6-5 0 0 0,-4-12 0 0 0,-9-5 0 0 0,-11-8 0 0 0,-9-2 0 0 0,-8 1 0 0 0,-4 5 0 0 0,-4 3 0 0 0,14-4 0 0 0,4 0 0 0 0,-1 3 0 0 0,-3-6 0 0 0,-3 1 0 0 0,-5 3 0 0 0,-1 2 0 0 0,-10-3 0 0 0,-4-1 0 0 0,-7-4 0 0 0,-14 0 0 0 0,-3-4 0 0 0,-3 1 0 0 0,-1-2 0 0 0,4 8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1T08:02:34.9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21447 7118 16383 0 0,'-7'0'0'0'0,"-10"0"0"0"0,-16 0 0 0 0,-9 0 0 0 0,-6 0 0 0 0,-8 0 0 0 0,-1 0 0 0 0,0 0 0 0 0,4 0 0 0 0,-3 0 0 0 0,0 0 0 0 0,3 0 0 0 0,-12 0 0 0 0,-15 0 0 0 0,-16 0 0 0 0,-13 0 0 0 0,-3 0 0 0 0,4 0 0 0 0,6 0 0 0 0,13 0 0 0 0,15 0 0 0 0,5 0 0 0 0,-7 0 0 0 0,-4 0 0 0 0,-18 0 0 0 0,-14 0 0 0 0,-23 0 0 0 0,-10 0 0 0 0,-2 0 0 0 0,17 0 0 0 0,9 0 0 0 0,3 0 0 0 0,16 0 0 0 0,2 0 0 0 0,-2 0 0 0 0,1 0 0 0 0,4 0 0 0 0,-3 0 0 0 0,-6 0 0 0 0,-14-15 0 0 0,-21-4 0 0 0,-10 1 0 0 0,1 4 0 0 0,-11 3 0 0 0,1 5 0 0 0,14 2 0 0 0,16 3 0 0 0,10 1 0 0 0,11 0 0 0 0,16 1 0 0 0,17 0 0 0 0,1 0 0 0 0,-10-1 0 0 0,-10 0 0 0 0,-12 1 0 0 0,-8-1 0 0 0,7 0 0 0 0,9 0 0 0 0,13 0 0 0 0,15 0 0 0 0,5 0 0 0 0,6 0 0 0 0,7 0 0 0 0,-10 0 0 0 0,-1 0 0 0 0,-4 0 0 0 0,-11 0 0 0 0,-1 0 0 0 0,-7 0 0 0 0,4 0 0 0 0,2 0 0 0 0,7 0 0 0 0,-5 0 0 0 0,-11 0 0 0 0,-11 0 0 0 0,-10 0 0 0 0,-8 0 0 0 0,-4 0 0 0 0,10 0 0 0 0,18 0 0 0 0,11 0 0 0 0,13 0 0 0 0,10 0 0 0 0,3 0 0 0 0,-5 0 0 0 0,-12 0 0 0 0,-43 0 0 0 0,-31 0 0 0 0,-25 0 0 0 0,-27 0 0 0 0,15 0 0 0 0,16 0 0 0 0,31 0 0 0 0,25-8 0 0 0,17-1 0 0 0,3 0 0 0 0,-10-13 0 0 0,-9-2 0 0 0,7 3 0 0 0,15 4 0 0 0,8 6 0 0 0,-3 5 0 0 0,6 3 0 0 0,-5 2 0 0 0,5 1 0 0 0,2 1 0 0 0,7 0 0 0 0,1 0 0 0 0,-2 0 0 0 0,-24-1 0 0 0,-18 0 0 0 0,-10 1 0 0 0,-20-1 0 0 0,-7 0 0 0 0,14 0 0 0 0,25-1 0 0 0,23 1 0 0 0,13 0 0 0 0,12 0 0 0 0,10 0 0 0 0,-8 0 0 0 0,-7 0 0 0 0,1 0 0 0 0,5 0 0 0 0,5 0 0 0 0,-1 0 0 0 0,3 0 0 0 0,3 0 0 0 0,3 0 0 0 0,-11 0 0 0 0,-16 0 0 0 0,-10 8 0 0 0,3 1 0 0 0,8 0 0 0 0,-3-2 0 0 0,-4-1 0 0 0,-2 4 0 0 0,15 8 0 0 0,3 2 0 0 0,7-4 0 0 0,6 3 0 0 0,6-1 0 0 0,3-4 0 0 0,2-5 0 0 0,2 4 0 0 0,0-1 0 0 0,-7 5 0 0 0,-2 0 0 0 0,-1-4 0 0 0,-5 4 0 0 0,0 6 0 0 0,2-1 0 0 0,2-4 0 0 0,5-6 0 0 0,8 3 0 0 0,5-1 0 0 0,-6-3 0 0 0,-4-4 0 0 0,-1-2 0 0 0,-1 4 0 0 0,1 9 0 0 0,1 0 0 0 0,0-2 0 0 0,9 3 0 0 0,2-2 0 0 0,0-3 0 0 0,-2 2 0 0 0,-2 14 0 0 0,-1 8 0 0 0,5 5 0 0 0,1 10 0 0 0,-1-5 0 0 0,5-3 0 0 0,7 5 0 0 0,1 2 0 0 0,3-2 0 0 0,4 6 0 0 0,5-1 0 0 0,4-1 0 0 0,2 11 0 0 0,2 9 0 0 0,0-1 0 0 0,-6-13 0 0 0,-3-10 0 0 0,1-6 0 0 0,1-3 0 0 0,2 6 0 0 0,2 1 0 0 0,-5 1 0 0 0,-3-2 0 0 0,2 6 0 0 0,2 1 0 0 0,2-1 0 0 0,3 4 0 0 0,0-1 0 0 0,2-1 0 0 0,0-5 0 0 0,0 5 0 0 0,1 0 0 0 0,-1-3 0 0 0,0-2 0 0 0,1 4 0 0 0,-1 0 0 0 0,0-2 0 0 0,0 5 0 0 0,0-1 0 0 0,-15-2 0 0 0,-4 4 0 0 0,-6 6 0 0 0,1 6 0 0 0,4 0 0 0 0,7-7 0 0 0,4-5 0 0 0,4 0 0 0 0,4-1 0 0 0,1-4 0 0 0,0 11 0 0 0,2 8 0 0 0,-1 0 0 0 0,-1-6 0 0 0,1-6 0 0 0,-1 0 0 0 0,1 4 0 0 0,6 0 0 0 0,17-6 0 0 0,11-4 0 0 0,7-5 0 0 0,3-3 0 0 0,2-10 0 0 0,7-4 0 0 0,1-6 0 0 0,-2-9 0 0 0,5 7 0 0 0,0 0 0 0 0,-3-4 0 0 0,-4-6 0 0 0,4-5 0 0 0,-1-4 0 0 0,-1-3 0 0 0,-4-2 0 0 0,12 0 0 0 0,10-1 0 0 0,14 0 0 0 0,7 0 0 0 0,2 0 0 0 0,7 1 0 0 0,-7-1 0 0 0,-12 1 0 0 0,-6 0 0 0 0,-9 0 0 0 0,6 0 0 0 0,-2 0 0 0 0,1 0 0 0 0,-5 0 0 0 0,8 1 0 0 0,-2-1 0 0 0,-6 0 0 0 0,0 0 0 0 0,3 0 0 0 0,3 0 0 0 0,12 0 0 0 0,12 0 0 0 0,-3 0 0 0 0,4 0 0 0 0,21 0 0 0 0,4 0 0 0 0,3 0 0 0 0,-12 0 0 0 0,-5 0 0 0 0,-14 0 0 0 0,-1 0 0 0 0,-9 0 0 0 0,1 0 0 0 0,9 0 0 0 0,2 0 0 0 0,5 0 0 0 0,22 0 0 0 0,12 0 0 0 0,10 0 0 0 0,9 0 0 0 0,15 0 0 0 0,-1 0 0 0 0,-22 0 0 0 0,-21 0 0 0 0,-25 0 0 0 0,-9 0 0 0 0,16 0 0 0 0,12 0 0 0 0,6 0 0 0 0,-11 0 0 0 0,-11 0 0 0 0,-15 0 0 0 0,-17 0 0 0 0,2 0 0 0 0,9 0 0 0 0,19 0 0 0 0,7 0 0 0 0,6 0 0 0 0,6 0 0 0 0,2 0 0 0 0,-4 0 0 0 0,-2 0 0 0 0,16 0 0 0 0,20 0 0 0 0,42 0 0 0 0,23 0 0 0 0,-3 0 0 0 0,-18 0 0 0 0,-27 0 0 0 0,-36 0 0 0 0,-34 0 0 0 0,-11 0 0 0 0,21 0 0 0 0,42 0 0 0 0,38 0 0 0 0,8 0 0 0 0,-22 0 0 0 0,-34 0 0 0 0,-34 0 0 0 0,-21 0 0 0 0,-4-8 0 0 0,20-1 0 0 0,14 0 0 0 0,8-13 0 0 0,-3-2 0 0 0,0 3 0 0 0,0 4 0 0 0,1-1 0 0 0,-6 2 0 0 0,-9 4 0 0 0,-15 4 0 0 0,-10 3 0 0 0,-4-5 0 0 0,-9 0 0 0 0,-8 1 0 0 0,5 3 0 0 0,0 1 0 0 0,9 3 0 0 0,-1 1 0 0 0,2-14 0 0 0,8-4 0 0 0,11 1 0 0 0,12-3 0 0 0,8 2 0 0 0,6 3 0 0 0,-11 6 0 0 0,-9-11 0 0 0,-16-1 0 0 0,-15-5 0 0 0,-12 3 0 0 0,-2 6 0 0 0,11-2 0 0 0,0 2 0 0 0,4-2 0 0 0,-3-5 0 0 0,0 1 0 0 0,-11-1 0 0 0,-9 2 0 0 0,-4 6 0 0 0,-12-2 0 0 0,5-4 0 0 0,2 1 0 0 0,1-2 0 0 0,2 2 0 0 0,-1-1 0 0 0,-6-5 0 0 0,4-5 0 0 0,3 4 0 0 0,2 7 0 0 0,-8-1 0 0 0,-3-3 0 0 0,15-11 0 0 0,13-7 0 0 0,3 4 0 0 0,-9 2 0 0 0,-7 7 0 0 0,-13 2 0 0 0,-4 6 0 0 0,-1-8 0 0 0,2 2 0 0 0,-5-1 0 0 0,6-4 0 0 0,6-2 0 0 0,10-2 0 0 0,3-3 0 0 0,1 7 0 0 0,-10 1 0 0 0,2 0 0 0 0,-6-3 0 0 0,-4 6 0 0 0,1 8 0 0 0,-1 7 0 0 0,2-1 0 0 0,2-4 0 0 0,0-7 0 0 0,2-5 0 0 0,7-5 0 0 0,-5-3 0 0 0,-2-2 0 0 0,-9-1 0 0 0,-2-14 0 0 0,-7-13 0 0 0,-7 0 0 0 0,-7 3 0 0 0,-5 0 0 0 0,-3 3 0 0 0,-2 7 0 0 0,-2 4 0 0 0,1-2 0 0 0,0 1 0 0 0,0 2 0 0 0,-7-11 0 0 0,-2-2 0 0 0,-14-5 0 0 0,-9-4 0 0 0,0 3 0 0 0,-1 0 0 0 0,5 4 0 0 0,0-8 0 0 0,-1 9 0 0 0,3 9 0 0 0,0 13 0 0 0,4 8 0 0 0,7 3 0 0 0,-2-1 0 0 0,-5-8 0 0 0,2-5 0 0 0,-11-8 0 0 0,2-2 0 0 0,4 1 0 0 0,8 4 0 0 0,-1 10 0 0 0,3-2 0 0 0,-3-1 0 0 0,2-7 0 0 0,-4 6 0 0 0,3 10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1T08:02:34.9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11579 3903 16383 0 0,'0'-7'0'0'0,"0"-24"0"0"0,-7-21 0 0 0,-10-1 0 0 0,-15 8 0 0 0,-25 11 0 0 0,-10 12 0 0 0,-14 10 0 0 0,-1-8 0 0 0,-1 0 0 0 0,-7 3 0 0 0,4 5 0 0 0,2 4 0 0 0,2-4 0 0 0,-1 1 0 0 0,8 1 0 0 0,-5 4 0 0 0,4 1 0 0 0,7 3 0 0 0,2 1 0 0 0,4-14 0 0 0,7-3 0 0 0,-3 0 0 0 0,3 4 0 0 0,3 4 0 0 0,4 4 0 0 0,-5 3 0 0 0,0 1 0 0 0,3 2 0 0 0,2 1 0 0 0,-5 0 0 0 0,0 0 0 0 0,1-1 0 0 0,-3 1 0 0 0,-15-1 0 0 0,-2 0 0 0 0,4 0 0 0 0,7 0 0 0 0,0 0 0 0 0,3 0 0 0 0,-10 0 0 0 0,-1 7 0 0 0,-2 3 0 0 0,4-1 0 0 0,6-2 0 0 0,0-2 0 0 0,2-2 0 0 0,6-1 0 0 0,3-1 0 0 0,-3-1 0 0 0,1-1 0 0 0,1 1 0 0 0,3 0 0 0 0,-4-1 0 0 0,-16 1 0 0 0,-2 7 0 0 0,4 3 0 0 0,5-1 0 0 0,0 12 0 0 0,3 3 0 0 0,4-2 0 0 0,4-6 0 0 0,-10-5 0 0 0,5 3 0 0 0,5 6 0 0 0,-3-1 0 0 0,-7-3 0 0 0,-7-4 0 0 0,0-5 0 0 0,6-3 0 0 0,5-2 0 0 0,-2-2 0 0 0,10 7 0 0 0,5 1 0 0 0,4 1 0 0 0,1-3 0 0 0,0-1 0 0 0,-8 12 0 0 0,-10 4 0 0 0,-2 5 0 0 0,8 5 0 0 0,7-2 0 0 0,10 0 0 0 0,-4 11 0 0 0,5 4 0 0 0,2-4 0 0 0,4 5 0 0 0,9 2 0 0 0,6 0 0 0 0,5-1 0 0 0,5 7 0 0 0,2 0 0 0 0,1 0 0 0 0,0 4 0 0 0,0-1 0 0 0,0-1 0 0 0,0-4 0 0 0,7-4 0 0 0,9-9 0 0 0,9-4 0 0 0,7 6 0 0 0,5-3 0 0 0,-4-1 0 0 0,0 0 0 0 0,1-5 0 0 0,-6-2 0 0 0,0-5 0 0 0,2 8 0 0 0,10 5 0 0 0,5-4 0 0 0,2 1 0 0 0,-7 0 0 0 0,-4-5 0 0 0,-8 0 0 0 0,6-5 0 0 0,4 0 0 0 0,2-3 0 0 0,8 8 0 0 0,4 0 0 0 0,-1 2 0 0 0,6-5 0 0 0,0-6 0 0 0,-3 1 0 0 0,-4 3 0 0 0,4-2 0 0 0,0 9 0 0 0,-2 0 0 0 0,18 2 0 0 0,-3 2 0 0 0,-6 2 0 0 0,-6-5 0 0 0,2 0 0 0 0,-3-7 0 0 0,-2-7 0 0 0,-4-6 0 0 0,-3-6 0 0 0,5-3 0 0 0,1-3 0 0 0,-1 6 0 0 0,5 2 0 0 0,0 0 0 0 0,-2-2 0 0 0,4-1 0 0 0,-1-3 0 0 0,-3 0 0 0 0,-3-2 0 0 0,3 0 0 0 0,1 0 0 0 0,-3 0 0 0 0,5-1 0 0 0,-1 1 0 0 0,-2 0 0 0 0,-4 0 0 0 0,5 0 0 0 0,-1 0 0 0 0,6 0 0 0 0,-1 0 0 0 0,-4 0 0 0 0,-3 0 0 0 0,-3 0 0 0 0,3 0 0 0 0,1-7 0 0 0,-1-3 0 0 0,4-6 0 0 0,0-1 0 0 0,-3 3 0 0 0,-2 3 0 0 0,10-3 0 0 0,-4-6 0 0 0,-5-1 0 0 0,10-3 0 0 0,9 3 0 0 0,-7-3 0 0 0,-1 3 0 0 0,3-9 0 0 0,-2 0 0 0 0,-5 5 0 0 0,2 8 0 0 0,-3 5 0 0 0,-3-1 0 0 0,3 1 0 0 0,5-12 0 0 0,7-1 0 0 0,-1-4 0 0 0,-6 3 0 0 0,2-2 0 0 0,-4-9 0 0 0,-5-6 0 0 0,2-11 0 0 0,6-2 0 0 0,-8 1 0 0 0,-7 9 0 0 0,-11 6 0 0 0,-5 10 0 0 0,-9 2 0 0 0,0-1 0 0 0,2-9 0 0 0,4-6 0 0 0,4-3 0 0 0,4 0 0 0 0,-5-7 0 0 0,-8-8 0 0 0,-9-15 0 0 0,-6-2 0 0 0,-5 6 0 0 0,-4 8 0 0 0,-2 0 0 0 0,0 5 0 0 0,-1 5 0 0 0,1-2 0 0 0,0 1 0 0 0,-7 3 0 0 0,-9 3 0 0 0,-16 11 0 0 0,-31-3 0 0 0,-5-1 0 0 0,3-1 0 0 0,4 8 0 0 0,14 2 0 0 0,15 7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1T10:20:17.7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8784 12197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34BD53B-C118-4614-9E1B-74D510269C90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B944F5C-808C-4A2B-89EC-7E616E74AF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536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6C76-C909-4BED-8470-19BE25896BA1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FA91-C510-4AA0-81D8-4B8030F5E4C4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31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6C76-C909-4BED-8470-19BE25896BA1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FA91-C510-4AA0-81D8-4B8030F5E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640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6C76-C909-4BED-8470-19BE25896BA1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FA91-C510-4AA0-81D8-4B8030F5E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277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6C76-C909-4BED-8470-19BE25896BA1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FA91-C510-4AA0-81D8-4B8030F5E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469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6C76-C909-4BED-8470-19BE25896BA1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FA91-C510-4AA0-81D8-4B8030F5E4C4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853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6C76-C909-4BED-8470-19BE25896BA1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FA91-C510-4AA0-81D8-4B8030F5E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493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6C76-C909-4BED-8470-19BE25896BA1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FA91-C510-4AA0-81D8-4B8030F5E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340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6C76-C909-4BED-8470-19BE25896BA1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FA91-C510-4AA0-81D8-4B8030F5E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705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6C76-C909-4BED-8470-19BE25896BA1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FA91-C510-4AA0-81D8-4B8030F5E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513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CE7D6C76-C909-4BED-8470-19BE25896BA1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9D2FA91-C510-4AA0-81D8-4B8030F5E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367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6C76-C909-4BED-8470-19BE25896BA1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FA91-C510-4AA0-81D8-4B8030F5E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295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E7D6C76-C909-4BED-8470-19BE25896BA1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9D2FA91-C510-4AA0-81D8-4B8030F5E4C4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668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customXml" Target="../ink/ink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customXml" Target="../ink/ink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customXml" Target="../ink/ink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customXml" Target="../ink/ink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customXml" Target="../ink/ink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227" y="315038"/>
            <a:ext cx="8869212" cy="4023360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 algn="ctr">
              <a:buNone/>
            </a:pPr>
            <a:r>
              <a:rPr lang="en-GB" sz="4000" b="1">
                <a:solidFill>
                  <a:srgbClr val="002060"/>
                </a:solidFill>
                <a:latin typeface="Century Gothic"/>
              </a:rPr>
              <a:t>Welcome to Open Evening 2022 </a:t>
            </a:r>
            <a:endParaRPr lang="en-GB" sz="1200" b="1">
              <a:solidFill>
                <a:srgbClr val="002060"/>
              </a:solidFill>
              <a:latin typeface="Century Gothic"/>
            </a:endParaRPr>
          </a:p>
          <a:p>
            <a:pPr marL="0" indent="0" algn="ctr">
              <a:buNone/>
            </a:pPr>
            <a:r>
              <a:rPr lang="en-GB" sz="4000" b="1">
                <a:solidFill>
                  <a:srgbClr val="002060"/>
                </a:solidFill>
                <a:latin typeface="Century Gothic"/>
              </a:rPr>
              <a:t>at Newquay </a:t>
            </a:r>
            <a:r>
              <a:rPr lang="en-GB" sz="4000" b="1" err="1">
                <a:solidFill>
                  <a:srgbClr val="002060"/>
                </a:solidFill>
                <a:latin typeface="Century Gothic"/>
              </a:rPr>
              <a:t>Tretherras</a:t>
            </a:r>
            <a:endParaRPr lang="en-GB" sz="1200" b="1">
              <a:solidFill>
                <a:srgbClr val="002060"/>
              </a:solidFill>
              <a:latin typeface="Century Gothic"/>
            </a:endParaRPr>
          </a:p>
        </p:txBody>
      </p:sp>
      <p:pic>
        <p:nvPicPr>
          <p:cNvPr id="1026" name="Picture 2" descr="Image result for tretherras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43" y="5665601"/>
            <a:ext cx="1204271" cy="60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/>
          </p:cNvSpPr>
          <p:nvPr/>
        </p:nvSpPr>
        <p:spPr bwMode="auto">
          <a:xfrm>
            <a:off x="573202" y="6427113"/>
            <a:ext cx="79541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2060"/>
                </a:solidFill>
                <a:latin typeface="Century Gothic" panose="020B0502020202020204" pitchFamily="34" charset="0"/>
                <a:ea typeface="MS PGothic" panose="020B0600070205080204" pitchFamily="34" charset="-128"/>
              </a:rPr>
              <a:t>BE INSPIRED | BE REMARKABLE | BE YOUR BEST</a:t>
            </a:r>
          </a:p>
        </p:txBody>
      </p:sp>
      <p:pic>
        <p:nvPicPr>
          <p:cNvPr id="2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A4FE629-85B3-747C-E86C-01D2B24315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44" t="33025" r="31372" b="48560"/>
          <a:stretch/>
        </p:blipFill>
        <p:spPr>
          <a:xfrm>
            <a:off x="6412525" y="1848582"/>
            <a:ext cx="2497981" cy="2100457"/>
          </a:xfrm>
          <a:prstGeom prst="rect">
            <a:avLst/>
          </a:prstGeom>
        </p:spPr>
      </p:pic>
      <p:pic>
        <p:nvPicPr>
          <p:cNvPr id="4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6CB92A4-F2F2-B5DC-F8BE-321B774CA7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52" t="33258" r="31021" b="35056"/>
          <a:stretch/>
        </p:blipFill>
        <p:spPr>
          <a:xfrm>
            <a:off x="328245" y="2258890"/>
            <a:ext cx="6002224" cy="2859044"/>
          </a:xfrm>
          <a:prstGeom prst="rect">
            <a:avLst/>
          </a:prstGeom>
        </p:spPr>
      </p:pic>
      <p:pic>
        <p:nvPicPr>
          <p:cNvPr id="5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53F3347-6CD5-B007-2310-C08FE64269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02" t="33025" r="44023" b="48560"/>
          <a:stretch/>
        </p:blipFill>
        <p:spPr>
          <a:xfrm>
            <a:off x="6412523" y="3947011"/>
            <a:ext cx="2435023" cy="210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93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result for tretherras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177" y="6414678"/>
            <a:ext cx="803366" cy="40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71099" y="1823617"/>
            <a:ext cx="5709521" cy="5716313"/>
          </a:xfrm>
        </p:spPr>
        <p:txBody>
          <a:bodyPr vert="horz" lIns="0" tIns="45720" rIns="0" bIns="45720" rtlCol="0" anchor="t">
            <a:normAutofit/>
          </a:bodyPr>
          <a:lstStyle/>
          <a:p>
            <a:pPr marL="659765" indent="-32385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b="1">
                <a:solidFill>
                  <a:srgbClr val="002060"/>
                </a:solidFill>
                <a:latin typeface="Century Gothic"/>
                <a:cs typeface="Century Gothic"/>
              </a:rPr>
              <a:t>Open Evening</a:t>
            </a:r>
            <a:endParaRPr lang="en-US"/>
          </a:p>
          <a:p>
            <a:pPr marL="659765" indent="-32385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b="1">
                <a:solidFill>
                  <a:srgbClr val="002060"/>
                </a:solidFill>
                <a:latin typeface="Century Gothic"/>
                <a:cs typeface="Century Gothic"/>
              </a:rPr>
              <a:t>Open Morning – Friday 23rd September</a:t>
            </a:r>
            <a:endParaRPr lang="en-US">
              <a:solidFill>
                <a:srgbClr val="404040"/>
              </a:solidFill>
              <a:latin typeface="Calibri" panose="020F0502020204030204"/>
              <a:cs typeface="Calibri" panose="020F0502020204030204"/>
            </a:endParaRPr>
          </a:p>
          <a:p>
            <a:pPr marL="335915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None/>
              <a:defRPr/>
            </a:pPr>
            <a:r>
              <a:rPr lang="en-US" b="1">
                <a:solidFill>
                  <a:srgbClr val="002060"/>
                </a:solidFill>
                <a:latin typeface="Century Gothic"/>
                <a:cs typeface="Century Gothic"/>
              </a:rPr>
              <a:t>9.15-10.45 (last tour at 10am) </a:t>
            </a:r>
          </a:p>
          <a:p>
            <a:pPr marL="659765" indent="-32385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endParaRPr lang="en-US" b="1">
              <a:solidFill>
                <a:srgbClr val="002060"/>
              </a:solidFill>
              <a:latin typeface="Century Gothic"/>
              <a:cs typeface="Century Gothic"/>
            </a:endParaRPr>
          </a:p>
          <a:p>
            <a:pPr marL="659765" indent="-32385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b="1">
                <a:solidFill>
                  <a:srgbClr val="002060"/>
                </a:solidFill>
                <a:latin typeface="Century Gothic"/>
                <a:cs typeface="Century Gothic"/>
              </a:rPr>
              <a:t>Youth University</a:t>
            </a:r>
            <a:endParaRPr lang="en-US">
              <a:cs typeface="Calibri" panose="020F0502020204030204"/>
            </a:endParaRPr>
          </a:p>
          <a:p>
            <a:pPr marL="335915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en-US" sz="1600" b="1">
                <a:solidFill>
                  <a:srgbClr val="C00000"/>
                </a:solidFill>
                <a:latin typeface="Century Gothic"/>
                <a:cs typeface="Century Gothic"/>
              </a:rPr>
              <a:t>Science and PE</a:t>
            </a:r>
          </a:p>
          <a:p>
            <a:pPr marL="335915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en-US" sz="1600" b="1" err="1">
                <a:solidFill>
                  <a:srgbClr val="C00000"/>
                </a:solidFill>
                <a:latin typeface="Century Gothic"/>
                <a:cs typeface="Century Gothic"/>
              </a:rPr>
              <a:t>Maths</a:t>
            </a:r>
            <a:r>
              <a:rPr lang="en-US" sz="1600" b="1">
                <a:solidFill>
                  <a:srgbClr val="C00000"/>
                </a:solidFill>
                <a:latin typeface="Century Gothic"/>
                <a:cs typeface="Century Gothic"/>
              </a:rPr>
              <a:t> and D.T</a:t>
            </a:r>
          </a:p>
          <a:p>
            <a:pPr marL="335915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en-US" sz="1600" b="1">
                <a:solidFill>
                  <a:srgbClr val="C00000"/>
                </a:solidFill>
                <a:latin typeface="Century Gothic"/>
                <a:cs typeface="Century Gothic"/>
              </a:rPr>
              <a:t>English and Art</a:t>
            </a:r>
          </a:p>
          <a:p>
            <a:pPr marL="335915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endParaRPr lang="en-US" sz="1600" b="1">
              <a:solidFill>
                <a:srgbClr val="C00000"/>
              </a:solidFill>
              <a:latin typeface="Century Gothic"/>
              <a:cs typeface="Century Gothic"/>
            </a:endParaRPr>
          </a:p>
          <a:p>
            <a:pPr marL="335915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en-US" sz="1600" b="1">
                <a:solidFill>
                  <a:schemeClr val="tx1"/>
                </a:solidFill>
                <a:latin typeface="Century Gothic"/>
                <a:cs typeface="Century Gothic"/>
              </a:rPr>
              <a:t>Please see the booking link/</a:t>
            </a:r>
          </a:p>
          <a:p>
            <a:pPr marL="335915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en-US" sz="1600" b="1">
                <a:solidFill>
                  <a:schemeClr val="tx1"/>
                </a:solidFill>
                <a:latin typeface="Century Gothic"/>
                <a:cs typeface="Century Gothic"/>
              </a:rPr>
              <a:t>code on your booklet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68630"/>
            <a:ext cx="9144000" cy="83557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b="1">
                <a:solidFill>
                  <a:srgbClr val="002060"/>
                </a:solidFill>
                <a:latin typeface="Century Gothic"/>
                <a:ea typeface="ヒラギノ角ゴ ProN W6" charset="0"/>
                <a:cs typeface="Century Gothic"/>
              </a:rPr>
              <a:t>Open Events</a:t>
            </a:r>
          </a:p>
        </p:txBody>
      </p:sp>
      <p:pic>
        <p:nvPicPr>
          <p:cNvPr id="2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145C909-E8B1-1109-5D38-98426F230C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9" t="21171" r="7089" b="13514"/>
          <a:stretch/>
        </p:blipFill>
        <p:spPr>
          <a:xfrm>
            <a:off x="3372928" y="3319211"/>
            <a:ext cx="5660779" cy="239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57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result for tretherras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177" y="6414678"/>
            <a:ext cx="803366" cy="40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8756" y="957460"/>
            <a:ext cx="9144000" cy="8355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400" b="1">
                <a:solidFill>
                  <a:srgbClr val="002060"/>
                </a:solidFill>
                <a:latin typeface="Century Gothic"/>
                <a:ea typeface="ヒラギノ角ゴ ProN W6"/>
              </a:rPr>
              <a:t>How to Apply</a:t>
            </a:r>
            <a:br>
              <a:rPr lang="en-US" sz="4400" b="1">
                <a:solidFill>
                  <a:srgbClr val="002060"/>
                </a:solidFill>
                <a:latin typeface="Century Gothic"/>
                <a:ea typeface="ヒラギノ角ゴ ProN W6"/>
              </a:rPr>
            </a:br>
            <a:r>
              <a:rPr lang="en-US" sz="4400">
                <a:ea typeface="+mj-lt"/>
                <a:cs typeface="+mj-lt"/>
              </a:rPr>
              <a:t>https://www.cornwall.gov.uk/schools-and-education/ </a:t>
            </a:r>
            <a:endParaRPr lang="en-US" sz="4400" b="1">
              <a:ea typeface="+mj-lt"/>
              <a:cs typeface="+mj-lt"/>
            </a:endParaRPr>
          </a:p>
        </p:txBody>
      </p:sp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27B7BE1-33BC-89E2-75D3-546570F754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714" r="201" b="11786"/>
          <a:stretch/>
        </p:blipFill>
        <p:spPr>
          <a:xfrm>
            <a:off x="-4000" y="2320187"/>
            <a:ext cx="9154594" cy="373645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FB588F7-0CDC-6E8A-FDFC-3721C612666E}"/>
                  </a:ext>
                </a:extLst>
              </p14:cNvPr>
              <p14:cNvContentPartPr/>
              <p14:nvPr/>
            </p14:nvContentPartPr>
            <p14:xfrm>
              <a:off x="3177522" y="4540393"/>
              <a:ext cx="2505075" cy="10287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FB588F7-0CDC-6E8A-FDFC-3721C61266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23463" y="4432487"/>
                <a:ext cx="2612832" cy="124415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9016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result for tretherras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177" y="6414678"/>
            <a:ext cx="803366" cy="40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8756" y="957460"/>
            <a:ext cx="9144000" cy="8355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400" b="1">
                <a:solidFill>
                  <a:srgbClr val="002060"/>
                </a:solidFill>
                <a:latin typeface="Century Gothic"/>
                <a:ea typeface="ヒラギノ角ゴ ProN W6"/>
              </a:rPr>
              <a:t>How to Apply</a:t>
            </a:r>
            <a:br>
              <a:rPr lang="en-US" sz="4400" b="1">
                <a:solidFill>
                  <a:srgbClr val="002060"/>
                </a:solidFill>
                <a:latin typeface="Century Gothic"/>
                <a:ea typeface="ヒラギノ角ゴ ProN W6"/>
              </a:rPr>
            </a:br>
            <a:r>
              <a:rPr lang="en-US" sz="4400">
                <a:ea typeface="+mj-lt"/>
                <a:cs typeface="+mj-lt"/>
              </a:rPr>
              <a:t>https://www.cornwall.gov.uk/schools-and-education/ </a:t>
            </a:r>
            <a:endParaRPr lang="en-US" sz="4400" b="1">
              <a:ea typeface="+mj-lt"/>
              <a:cs typeface="+mj-lt"/>
            </a:endParaRPr>
          </a:p>
        </p:txBody>
      </p:sp>
      <p:pic>
        <p:nvPicPr>
          <p:cNvPr id="5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9ACACC6-B58F-37AF-19F3-63A3D5A93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815" t="13214" r="4217" b="9286"/>
          <a:stretch/>
        </p:blipFill>
        <p:spPr>
          <a:xfrm>
            <a:off x="-61508" y="1788225"/>
            <a:ext cx="9241164" cy="4368938"/>
          </a:xfrm>
          <a:ln>
            <a:solidFill>
              <a:schemeClr val="accent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3B51014-12DB-EA3A-8D0C-18DAA6A45BDF}"/>
                  </a:ext>
                </a:extLst>
              </p14:cNvPr>
              <p14:cNvContentPartPr/>
              <p14:nvPr/>
            </p14:nvContentPartPr>
            <p14:xfrm>
              <a:off x="3342713" y="3132467"/>
              <a:ext cx="2124075" cy="685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3B51014-12DB-EA3A-8D0C-18DAA6A45BD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88702" y="3024126"/>
                <a:ext cx="2231737" cy="90212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0840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result for tretherras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177" y="6414678"/>
            <a:ext cx="803366" cy="40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8756" y="957460"/>
            <a:ext cx="9144000" cy="8355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400" b="1">
                <a:solidFill>
                  <a:srgbClr val="002060"/>
                </a:solidFill>
                <a:latin typeface="Century Gothic"/>
                <a:ea typeface="ヒラギノ角ゴ ProN W6"/>
              </a:rPr>
              <a:t>How to Apply</a:t>
            </a:r>
            <a:br>
              <a:rPr lang="en-US" sz="4400" b="1">
                <a:solidFill>
                  <a:srgbClr val="002060"/>
                </a:solidFill>
                <a:latin typeface="Century Gothic"/>
                <a:ea typeface="ヒラギノ角ゴ ProN W6"/>
              </a:rPr>
            </a:br>
            <a:r>
              <a:rPr lang="en-US" sz="4400">
                <a:ea typeface="+mj-lt"/>
                <a:cs typeface="+mj-lt"/>
              </a:rPr>
              <a:t>https://www.cornwall.gov.uk/schools-and-education/ </a:t>
            </a:r>
            <a:endParaRPr lang="en-US" sz="4400" b="1">
              <a:ea typeface="+mj-lt"/>
              <a:cs typeface="+mj-lt"/>
            </a:endParaRPr>
          </a:p>
        </p:txBody>
      </p:sp>
      <p:pic>
        <p:nvPicPr>
          <p:cNvPr id="7" name="Picture 7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6647A66B-9A32-0315-B664-5E00A0566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819" t="13571" r="1004" b="8214"/>
          <a:stretch/>
        </p:blipFill>
        <p:spPr>
          <a:xfrm>
            <a:off x="24756" y="1946376"/>
            <a:ext cx="9011039" cy="4196394"/>
          </a:xfrm>
          <a:ln>
            <a:solidFill>
              <a:schemeClr val="accent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E635A35-6895-934D-7303-FB217504FE72}"/>
                  </a:ext>
                </a:extLst>
              </p14:cNvPr>
              <p14:cNvContentPartPr/>
              <p14:nvPr/>
            </p14:nvContentPartPr>
            <p14:xfrm>
              <a:off x="119356" y="3828479"/>
              <a:ext cx="5391150" cy="1476375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E635A35-6895-934D-7303-FB217504FE7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383" y="3720161"/>
                <a:ext cx="5498736" cy="16926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82168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result for tretherras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177" y="6414678"/>
            <a:ext cx="803366" cy="40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8756" y="957460"/>
            <a:ext cx="9144000" cy="8355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400" b="1">
                <a:solidFill>
                  <a:srgbClr val="002060"/>
                </a:solidFill>
                <a:latin typeface="Century Gothic"/>
                <a:ea typeface="ヒラギノ角ゴ ProN W6"/>
              </a:rPr>
              <a:t>How to Apply</a:t>
            </a:r>
            <a:br>
              <a:rPr lang="en-US" sz="4400" b="1">
                <a:solidFill>
                  <a:srgbClr val="002060"/>
                </a:solidFill>
                <a:latin typeface="Century Gothic"/>
                <a:ea typeface="ヒラギノ角ゴ ProN W6"/>
              </a:rPr>
            </a:br>
            <a:r>
              <a:rPr lang="en-US" sz="4400">
                <a:ea typeface="+mj-lt"/>
                <a:cs typeface="+mj-lt"/>
              </a:rPr>
              <a:t>https://www.cornwall.gov.uk/schools-and-education/ </a:t>
            </a:r>
            <a:endParaRPr lang="en-US" sz="4400" b="1">
              <a:ea typeface="+mj-lt"/>
              <a:cs typeface="+mj-lt"/>
            </a:endParaRPr>
          </a:p>
        </p:txBody>
      </p:sp>
      <p:pic>
        <p:nvPicPr>
          <p:cNvPr id="6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087DABD-7A5C-301E-BDA3-C4F876D9AC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4" t="11364" r="2371" b="7071"/>
          <a:stretch/>
        </p:blipFill>
        <p:spPr>
          <a:xfrm>
            <a:off x="123645" y="1938984"/>
            <a:ext cx="8959207" cy="4275926"/>
          </a:xfrm>
          <a:prstGeom prst="rect">
            <a:avLst/>
          </a:prstGeom>
          <a:ln>
            <a:solidFill>
              <a:schemeClr val="accent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D43B537-525D-46DA-1C74-E5666E5BC7BE}"/>
                  </a:ext>
                </a:extLst>
              </p14:cNvPr>
              <p14:cNvContentPartPr/>
              <p14:nvPr/>
            </p14:nvContentPartPr>
            <p14:xfrm>
              <a:off x="-17447" y="1845681"/>
              <a:ext cx="1895475" cy="838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D43B537-525D-46DA-1C74-E5666E5BC7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1388" y="1737246"/>
                <a:ext cx="2002997" cy="105470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2072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result for tretherras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177" y="6414678"/>
            <a:ext cx="803366" cy="40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8756" y="957460"/>
            <a:ext cx="9144000" cy="8355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400" b="1">
                <a:solidFill>
                  <a:srgbClr val="002060"/>
                </a:solidFill>
                <a:latin typeface="Century Gothic"/>
                <a:ea typeface="ヒラギノ角ゴ ProN W6"/>
              </a:rPr>
              <a:t>How to Apply</a:t>
            </a:r>
            <a:br>
              <a:rPr lang="en-US" sz="4400" b="1">
                <a:solidFill>
                  <a:srgbClr val="002060"/>
                </a:solidFill>
                <a:latin typeface="Century Gothic"/>
                <a:ea typeface="ヒラギノ角ゴ ProN W6"/>
              </a:rPr>
            </a:br>
            <a:r>
              <a:rPr lang="en-US" sz="4400">
                <a:ea typeface="+mj-lt"/>
                <a:cs typeface="+mj-lt"/>
              </a:rPr>
              <a:t>https://www.cornwall.gov.uk/schools-and-education/ </a:t>
            </a:r>
            <a:endParaRPr lang="en-US" sz="4400" b="1">
              <a:ea typeface="+mj-lt"/>
              <a:cs typeface="+mj-lt"/>
            </a:endParaRPr>
          </a:p>
        </p:txBody>
      </p:sp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54957CA-2E3A-D66B-BD93-DA432D5025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" t="9910" r="2181" b="5319"/>
          <a:stretch/>
        </p:blipFill>
        <p:spPr>
          <a:xfrm>
            <a:off x="181155" y="1838343"/>
            <a:ext cx="8781770" cy="426533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19055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result for tretherras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177" y="6414678"/>
            <a:ext cx="803366" cy="40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8756" y="957460"/>
            <a:ext cx="9144000" cy="8355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400" b="1">
                <a:solidFill>
                  <a:srgbClr val="002060"/>
                </a:solidFill>
                <a:latin typeface="Century Gothic"/>
                <a:ea typeface="ヒラギノ角ゴ ProN W6"/>
              </a:rPr>
              <a:t>How to Apply</a:t>
            </a:r>
            <a:br>
              <a:rPr lang="en-US" sz="4400" b="1">
                <a:solidFill>
                  <a:srgbClr val="002060"/>
                </a:solidFill>
                <a:latin typeface="Century Gothic"/>
                <a:ea typeface="ヒラギノ角ゴ ProN W6"/>
              </a:rPr>
            </a:br>
            <a:r>
              <a:rPr lang="en-US" sz="4400">
                <a:ea typeface="+mj-lt"/>
                <a:cs typeface="+mj-lt"/>
              </a:rPr>
              <a:t>https://www.cornwall.gov.uk/schools-and-education/ </a:t>
            </a:r>
            <a:endParaRPr lang="en-US" sz="4400" b="1">
              <a:ea typeface="+mj-lt"/>
              <a:cs typeface="+mj-lt"/>
            </a:endParaRPr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B52A0B36-060B-D7CC-4BBD-068EA8AD9B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" t="13836" r="2487" b="7370"/>
          <a:stretch/>
        </p:blipFill>
        <p:spPr>
          <a:xfrm>
            <a:off x="109267" y="2010871"/>
            <a:ext cx="8939927" cy="40830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4C1E23-152F-6E70-9BE5-8DB0ABA30D6E}"/>
              </a:ext>
            </a:extLst>
          </p:cNvPr>
          <p:cNvSpPr txBox="1"/>
          <p:nvPr/>
        </p:nvSpPr>
        <p:spPr>
          <a:xfrm>
            <a:off x="363415" y="4173414"/>
            <a:ext cx="1066800" cy="1078523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93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Back of leaflet</a:t>
            </a:r>
            <a:endParaRPr lang="en-GB"/>
          </a:p>
        </p:txBody>
      </p:sp>
      <p:pic>
        <p:nvPicPr>
          <p:cNvPr id="5" name="Picture 2" descr="Image result for tretherras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177" y="6414678"/>
            <a:ext cx="803366" cy="40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E5AC1283-1B8F-C8B0-3F78-F6A30999B4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13" t="15528" r="22274" b="9524"/>
          <a:stretch/>
        </p:blipFill>
        <p:spPr>
          <a:xfrm>
            <a:off x="93784" y="31506"/>
            <a:ext cx="8986868" cy="633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81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F2E7369-A7E7-C2C1-20B2-FE75A44CE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355" t="6034" r="14258" b="4827"/>
          <a:stretch/>
        </p:blipFill>
        <p:spPr>
          <a:xfrm>
            <a:off x="280784" y="96131"/>
            <a:ext cx="8637775" cy="6071939"/>
          </a:xfrm>
        </p:spPr>
      </p:pic>
      <p:pic>
        <p:nvPicPr>
          <p:cNvPr id="5" name="Picture 2" descr="Image result for tretherras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177" y="6414678"/>
            <a:ext cx="803366" cy="40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BC77C80-9D6A-5B0C-EB1E-C061128D3A94}"/>
                  </a:ext>
                </a:extLst>
              </p14:cNvPr>
              <p14:cNvContentPartPr/>
              <p14:nvPr/>
            </p14:nvContentPartPr>
            <p14:xfrm>
              <a:off x="1226264" y="6858000"/>
              <a:ext cx="19050" cy="1905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BC77C80-9D6A-5B0C-EB1E-C061128D3A9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31236" y="1143000"/>
                <a:ext cx="5715000" cy="1143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5194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result for tretherras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177" y="6414678"/>
            <a:ext cx="803366" cy="40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71100" y="1823617"/>
            <a:ext cx="6111375" cy="5716313"/>
          </a:xfrm>
        </p:spPr>
        <p:txBody>
          <a:bodyPr>
            <a:normAutofit/>
          </a:bodyPr>
          <a:lstStyle/>
          <a:p>
            <a:pPr marL="660385" indent="-3240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b="1">
                <a:solidFill>
                  <a:srgbClr val="002060"/>
                </a:solidFill>
                <a:latin typeface="Century Gothic"/>
                <a:cs typeface="Century Gothic"/>
              </a:rPr>
              <a:t>Our Happy, Nurturing, Family Ethos</a:t>
            </a:r>
          </a:p>
          <a:p>
            <a:pPr marL="660385" indent="-3240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b="1">
                <a:solidFill>
                  <a:srgbClr val="002060"/>
                </a:solidFill>
                <a:latin typeface="Century Gothic"/>
                <a:ea typeface="ヒラギノ角ゴ ProN W6" charset="0"/>
                <a:cs typeface="Century Gothic"/>
              </a:rPr>
              <a:t>Consistently High Morale And Supportive Relationships</a:t>
            </a:r>
          </a:p>
          <a:p>
            <a:pPr marL="660385" indent="-3240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b="1">
                <a:solidFill>
                  <a:srgbClr val="002060"/>
                </a:solidFill>
                <a:latin typeface="Century Gothic"/>
                <a:ea typeface="ヒラギノ角ゴ ProN W6" charset="0"/>
                <a:cs typeface="Century Gothic"/>
              </a:rPr>
              <a:t>Highly Qualified And Dedicated Specialist Staff </a:t>
            </a:r>
          </a:p>
          <a:p>
            <a:pPr marL="660384" indent="-3240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b="1">
                <a:solidFill>
                  <a:srgbClr val="002060"/>
                </a:solidFill>
                <a:latin typeface="Century Gothic"/>
                <a:cs typeface="Century Gothic"/>
              </a:rPr>
              <a:t>Huge Range Of Options And Opportunities</a:t>
            </a:r>
          </a:p>
          <a:p>
            <a:pPr marL="660384" indent="-3240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b="1">
                <a:solidFill>
                  <a:srgbClr val="002060"/>
                </a:solidFill>
                <a:latin typeface="Century Gothic"/>
                <a:cs typeface="Century Gothic"/>
              </a:rPr>
              <a:t>Big School With Aspirational Culture Of Success</a:t>
            </a:r>
          </a:p>
          <a:p>
            <a:pPr marL="660384" indent="-3240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b="1">
                <a:solidFill>
                  <a:srgbClr val="002060"/>
                </a:solidFill>
                <a:latin typeface="Century Gothic"/>
                <a:cs typeface="Century Gothic"/>
              </a:rPr>
              <a:t>Strong Community And Family Links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68630"/>
            <a:ext cx="9144000" cy="83557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b="1">
                <a:solidFill>
                  <a:srgbClr val="002060"/>
                </a:solidFill>
                <a:latin typeface="Century Gothic"/>
                <a:cs typeface="Century Gothic"/>
              </a:rPr>
              <a:t>What makes NT special?</a:t>
            </a:r>
            <a:endParaRPr lang="en-US" sz="4400" b="1">
              <a:solidFill>
                <a:srgbClr val="002060"/>
              </a:solidFill>
              <a:latin typeface="Century Gothic"/>
              <a:ea typeface="ヒラギノ角ゴ ProN W6" charset="0"/>
              <a:cs typeface="Century Gothic"/>
            </a:endParaRPr>
          </a:p>
        </p:txBody>
      </p:sp>
      <p:pic>
        <p:nvPicPr>
          <p:cNvPr id="2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640DA87-3720-04AC-E0AE-E91AB2CFB2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67" r="21196" b="483"/>
          <a:stretch/>
        </p:blipFill>
        <p:spPr>
          <a:xfrm>
            <a:off x="6197798" y="1881934"/>
            <a:ext cx="2780494" cy="1656458"/>
          </a:xfrm>
          <a:prstGeom prst="rect">
            <a:avLst/>
          </a:prstGeom>
        </p:spPr>
      </p:pic>
      <p:pic>
        <p:nvPicPr>
          <p:cNvPr id="5" name="Picture 7" descr="A group of people standing next to a race car&#10;&#10;Description automatically generated">
            <a:extLst>
              <a:ext uri="{FF2B5EF4-FFF2-40B4-BE49-F238E27FC236}">
                <a16:creationId xmlns:a16="http://schemas.microsoft.com/office/drawing/2014/main" id="{F0CE7402-ED3F-C0C3-EC09-399953929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645" y="3533396"/>
            <a:ext cx="2743200" cy="168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72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result for tretherras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177" y="6414678"/>
            <a:ext cx="803366" cy="40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68630"/>
            <a:ext cx="9144000" cy="83557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400" b="1" kern="0">
                <a:solidFill>
                  <a:srgbClr val="002060"/>
                </a:solidFill>
                <a:latin typeface="Century Gothic"/>
                <a:cs typeface="Century Gothic"/>
              </a:rPr>
              <a:t>High Achieving Students</a:t>
            </a:r>
            <a:endParaRPr lang="en-US" sz="4400" b="1" kern="0">
              <a:solidFill>
                <a:srgbClr val="002060"/>
              </a:solidFill>
              <a:latin typeface="Century Gothic"/>
              <a:ea typeface="ヒラギノ角ゴ ProN W6" charset="0"/>
              <a:cs typeface="Century Gothic"/>
            </a:endParaRPr>
          </a:p>
        </p:txBody>
      </p:sp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E90E42D8-51DD-71C9-5C6E-C8ED011B0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778" t="25329" r="34815" b="12171"/>
          <a:stretch/>
        </p:blipFill>
        <p:spPr>
          <a:xfrm>
            <a:off x="743623" y="1802602"/>
            <a:ext cx="7703981" cy="4340531"/>
          </a:xfr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0BCE308-C0EF-CC57-FE1E-FA4CD42452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21" t="69790" r="70128" b="21606"/>
          <a:stretch/>
        </p:blipFill>
        <p:spPr>
          <a:xfrm>
            <a:off x="2871473" y="5109395"/>
            <a:ext cx="1321775" cy="64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47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result for tretherras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177" y="6414678"/>
            <a:ext cx="803366" cy="40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68630"/>
            <a:ext cx="9144000" cy="83557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400" b="1" kern="0">
                <a:solidFill>
                  <a:srgbClr val="002060"/>
                </a:solidFill>
                <a:latin typeface="Century Gothic"/>
                <a:cs typeface="Century Gothic"/>
              </a:rPr>
              <a:t>High Achieving Students</a:t>
            </a:r>
            <a:endParaRPr lang="en-US" sz="4400" b="1" kern="0">
              <a:solidFill>
                <a:srgbClr val="002060"/>
              </a:solidFill>
              <a:latin typeface="Century Gothic"/>
              <a:ea typeface="ヒラギノ角ゴ ProN W6" charset="0"/>
              <a:cs typeface="Century Gothic"/>
            </a:endParaRPr>
          </a:p>
        </p:txBody>
      </p:sp>
      <p:pic>
        <p:nvPicPr>
          <p:cNvPr id="4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DCB4C3E-474D-3F62-11D4-E61D2EBA4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144" t="26339" r="37014" b="13616"/>
          <a:stretch/>
        </p:blipFill>
        <p:spPr>
          <a:xfrm>
            <a:off x="801133" y="1788225"/>
            <a:ext cx="7761672" cy="452751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3ECDED-CC6B-AEE1-06CC-22E9F78BDD71}"/>
              </a:ext>
            </a:extLst>
          </p:cNvPr>
          <p:cNvSpPr txBox="1"/>
          <p:nvPr/>
        </p:nvSpPr>
        <p:spPr>
          <a:xfrm>
            <a:off x="6085659" y="5078857"/>
            <a:ext cx="1012055" cy="6463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5390"/>
                </a:solidFill>
                <a:cs typeface="Calibri"/>
              </a:rPr>
              <a:t>70% </a:t>
            </a:r>
          </a:p>
        </p:txBody>
      </p:sp>
    </p:spTree>
    <p:extLst>
      <p:ext uri="{BB962C8B-B14F-4D97-AF65-F5344CB8AC3E}">
        <p14:creationId xmlns:p14="http://schemas.microsoft.com/office/powerpoint/2010/main" val="1691937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50757"/>
          </a:xfrm>
        </p:spPr>
        <p:txBody>
          <a:bodyPr>
            <a:no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/>
                <a:ea typeface="ヒラギノ角ゴ ProN W6"/>
                <a:cs typeface="Century Gothic"/>
              </a:rPr>
              <a:t>Educating the whole child: </a:t>
            </a:r>
            <a:br>
              <a:rPr lang="en-US" sz="4000" b="1">
                <a:latin typeface="Century Gothic"/>
                <a:ea typeface="ヒラギノ角ゴ ProN W6"/>
                <a:cs typeface="Century Gothic"/>
              </a:rPr>
            </a:br>
            <a:r>
              <a:rPr lang="en-US" sz="4000" b="1">
                <a:solidFill>
                  <a:srgbClr val="002060"/>
                </a:solidFill>
                <a:latin typeface="Century Gothic"/>
                <a:ea typeface="ヒラギノ角ゴ ProN W6"/>
                <a:cs typeface="Century Gothic"/>
              </a:rPr>
              <a:t>A curriculum for the 21</a:t>
            </a:r>
            <a:r>
              <a:rPr lang="en-US" sz="4000" b="1" baseline="30000">
                <a:solidFill>
                  <a:srgbClr val="002060"/>
                </a:solidFill>
                <a:latin typeface="Century Gothic"/>
                <a:ea typeface="ヒラギノ角ゴ ProN W6"/>
                <a:cs typeface="Century Gothic"/>
              </a:rPr>
              <a:t>st</a:t>
            </a:r>
            <a:r>
              <a:rPr lang="en-US" sz="4000" b="1">
                <a:solidFill>
                  <a:srgbClr val="002060"/>
                </a:solidFill>
                <a:latin typeface="Century Gothic"/>
                <a:ea typeface="ヒラギノ角ゴ ProN W6"/>
                <a:cs typeface="Century Gothic"/>
              </a:rPr>
              <a:t> century</a:t>
            </a:r>
            <a:endParaRPr lang="en-GB" sz="4000">
              <a:solidFill>
                <a:srgbClr val="002060"/>
              </a:solidFill>
              <a:ea typeface="ヒラギノ角ゴ ProN W6"/>
            </a:endParaRPr>
          </a:p>
        </p:txBody>
      </p:sp>
      <p:pic>
        <p:nvPicPr>
          <p:cNvPr id="4" name="Picture 2" descr="Image result for tretherras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177" y="6414678"/>
            <a:ext cx="803366" cy="40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478AD4-B5AB-9767-0CF6-23C89C62A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940" y="2320187"/>
            <a:ext cx="7543801" cy="4023360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en-US" sz="4000">
                <a:solidFill>
                  <a:srgbClr val="002060"/>
                </a:solidFill>
                <a:ea typeface="Calibri" panose="020F0502020204030204"/>
                <a:cs typeface="Calibri" panose="020F0502020204030204"/>
              </a:rPr>
              <a:t>Achieve Highly</a:t>
            </a:r>
          </a:p>
          <a:p>
            <a:pPr marL="0" indent="0">
              <a:buNone/>
            </a:pPr>
            <a:r>
              <a:rPr lang="en-US" sz="3600">
                <a:solidFill>
                  <a:srgbClr val="002060"/>
                </a:solidFill>
                <a:ea typeface="Calibri" panose="020F0502020204030204"/>
                <a:cs typeface="Calibri" panose="020F0502020204030204"/>
              </a:rPr>
              <a:t>Communicate Convincingly</a:t>
            </a:r>
          </a:p>
          <a:p>
            <a:pPr marL="0" indent="0">
              <a:buNone/>
            </a:pPr>
            <a:r>
              <a:rPr lang="en-US" sz="4000">
                <a:solidFill>
                  <a:srgbClr val="002060"/>
                </a:solidFill>
                <a:ea typeface="Calibri" panose="020F0502020204030204"/>
                <a:cs typeface="Calibri" panose="020F0502020204030204"/>
              </a:rPr>
              <a:t>Engage Fully</a:t>
            </a:r>
          </a:p>
          <a:p>
            <a:pPr marL="0" indent="0">
              <a:buNone/>
            </a:pPr>
            <a:r>
              <a:rPr lang="en-US" sz="4000">
                <a:solidFill>
                  <a:srgbClr val="002060"/>
                </a:solidFill>
                <a:ea typeface="Calibri" panose="020F0502020204030204"/>
                <a:cs typeface="Calibri" panose="020F0502020204030204"/>
              </a:rPr>
              <a:t>Decide Wisely 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009D028-8004-7929-0853-5C8F42CD5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740" y="1881996"/>
            <a:ext cx="2743200" cy="182880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1AE95AE6-E4F9-9882-D120-22F3ECDFB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381" y="3968842"/>
            <a:ext cx="4928558" cy="193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24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result for tretherras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177" y="6414678"/>
            <a:ext cx="803366" cy="40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286119" y="1938636"/>
            <a:ext cx="5191224" cy="5716313"/>
          </a:xfrm>
        </p:spPr>
        <p:txBody>
          <a:bodyPr>
            <a:normAutofit/>
          </a:bodyPr>
          <a:lstStyle/>
          <a:p>
            <a:pPr marL="660385" indent="-3240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b="1">
                <a:solidFill>
                  <a:srgbClr val="002060"/>
                </a:solidFill>
                <a:latin typeface="Century Gothic" panose="020B0502020202020204" pitchFamily="34" charset="0"/>
              </a:rPr>
              <a:t>Promoting every student’s progress in every lesson, every day </a:t>
            </a:r>
          </a:p>
          <a:p>
            <a:pPr marL="336385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None/>
              <a:defRPr/>
            </a:pPr>
            <a:endParaRPr lang="en-US" altLang="en-US" b="1">
              <a:solidFill>
                <a:srgbClr val="002060"/>
              </a:solidFill>
              <a:latin typeface="Century Gothic" panose="020B0502020202020204" pitchFamily="34" charset="0"/>
              <a:ea typeface="ヒラギノ角ゴ ProN W6" charset="-128"/>
            </a:endParaRPr>
          </a:p>
          <a:p>
            <a:pPr marL="660385" indent="-3240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altLang="ja-JP" b="1">
                <a:solidFill>
                  <a:srgbClr val="002060"/>
                </a:solidFill>
                <a:latin typeface="Century Gothic" panose="020B0502020202020204" pitchFamily="34" charset="0"/>
                <a:ea typeface="ヒラギノ角ゴ ProN W6" charset="-128"/>
              </a:rPr>
              <a:t>Being the best that we can be through nurturing talent and aiming high</a:t>
            </a:r>
          </a:p>
          <a:p>
            <a:pPr marL="336385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None/>
              <a:defRPr/>
            </a:pPr>
            <a:endParaRPr lang="en-US" altLang="ja-JP" b="1">
              <a:solidFill>
                <a:srgbClr val="002060"/>
              </a:solidFill>
              <a:latin typeface="Century Gothic" panose="020B0502020202020204" pitchFamily="34" charset="0"/>
              <a:ea typeface="ヒラギノ角ゴ ProN W6" charset="-128"/>
            </a:endParaRPr>
          </a:p>
          <a:p>
            <a:pPr marL="660385" indent="-3240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b="1">
                <a:solidFill>
                  <a:srgbClr val="002060"/>
                </a:solidFill>
                <a:latin typeface="Century Gothic" panose="020B0502020202020204" pitchFamily="34" charset="0"/>
              </a:rPr>
              <a:t>Forg</a:t>
            </a:r>
            <a:r>
              <a:rPr lang="en-US" altLang="ja-JP" b="1">
                <a:solidFill>
                  <a:srgbClr val="002060"/>
                </a:solidFill>
                <a:latin typeface="Century Gothic" panose="020B0502020202020204" pitchFamily="34" charset="0"/>
              </a:rPr>
              <a:t>ing </a:t>
            </a:r>
            <a:r>
              <a:rPr lang="en-US" altLang="en-US" b="1">
                <a:solidFill>
                  <a:srgbClr val="002060"/>
                </a:solidFill>
                <a:latin typeface="Century Gothic" panose="020B0502020202020204" pitchFamily="34" charset="0"/>
              </a:rPr>
              <a:t>strong partnerships with parents &amp; our local community</a:t>
            </a:r>
          </a:p>
          <a:p>
            <a:pPr marL="660385" indent="-3240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endParaRPr lang="en-US" b="1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68630"/>
            <a:ext cx="9187132" cy="83557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b="1">
                <a:solidFill>
                  <a:srgbClr val="002060"/>
                </a:solidFill>
                <a:latin typeface="Century Gothic"/>
                <a:cs typeface="Century Gothic"/>
              </a:rPr>
              <a:t>We believe in</a:t>
            </a:r>
            <a:endParaRPr lang="en-US" sz="4400" b="1">
              <a:solidFill>
                <a:srgbClr val="002060"/>
              </a:solidFill>
              <a:latin typeface="Century Gothic"/>
              <a:ea typeface="ヒラギノ角ゴ ProN W6" charset="0"/>
              <a:cs typeface="Century Gothic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A0C45628-0FEC-6C31-4F4A-63EE15F90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645" y="1939506"/>
            <a:ext cx="2743200" cy="182880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8A5CC716-CD7E-F01A-4238-BD3E49D3D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777" y="3765430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44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result for tretherras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177" y="6414678"/>
            <a:ext cx="803366" cy="40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539090" y="1767861"/>
            <a:ext cx="6497329" cy="5716313"/>
          </a:xfrm>
        </p:spPr>
        <p:txBody>
          <a:bodyPr vert="horz" lIns="0" tIns="45720" rIns="0" bIns="45720" rtlCol="0" anchor="t">
            <a:normAutofit/>
          </a:bodyPr>
          <a:lstStyle/>
          <a:p>
            <a:pPr marL="457200" indent="-457200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b="1">
                <a:solidFill>
                  <a:srgbClr val="002060"/>
                </a:solidFill>
                <a:latin typeface="Century Gothic"/>
              </a:rPr>
              <a:t>A Form Tutor that stays with their tutor group </a:t>
            </a:r>
            <a:endParaRPr lang="en-US"/>
          </a:p>
          <a:p>
            <a:pPr marL="457200" indent="-457200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b="1">
                <a:solidFill>
                  <a:srgbClr val="002060"/>
                </a:solidFill>
                <a:latin typeface="Century Gothic"/>
              </a:rPr>
              <a:t>Lots of house activities, trips and visits. </a:t>
            </a:r>
            <a:endParaRPr lang="en-GB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b="1">
                <a:solidFill>
                  <a:srgbClr val="002060"/>
                </a:solidFill>
                <a:latin typeface="Century Gothic"/>
              </a:rPr>
              <a:t>An extensive extra curricular programme.</a:t>
            </a:r>
          </a:p>
          <a:p>
            <a:pPr marL="457200" indent="-457200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b="1">
                <a:solidFill>
                  <a:srgbClr val="002060"/>
                </a:solidFill>
                <a:latin typeface="Century Gothic"/>
              </a:rPr>
              <a:t>Wellbeing Hub </a:t>
            </a:r>
            <a:endParaRPr lang="en-GB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b="1">
                <a:solidFill>
                  <a:srgbClr val="002060"/>
                </a:solidFill>
                <a:latin typeface="Century Gothic"/>
              </a:rPr>
              <a:t>A dedicated SEN Department offering personalised support and timetables for 	  students with SEN and EAL.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97311"/>
            <a:ext cx="9144000" cy="835575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200" b="1" i="1">
                <a:solidFill>
                  <a:srgbClr val="002060"/>
                </a:solidFill>
                <a:latin typeface="Century Gothic" panose="020B0502020202020204" pitchFamily="34" charset="0"/>
              </a:rPr>
              <a:t>- Outstanding Pastoral care</a:t>
            </a:r>
            <a:br>
              <a:rPr lang="en-GB" sz="3200" b="1" i="1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4400" b="1">
                <a:solidFill>
                  <a:srgbClr val="002060"/>
                </a:solidFill>
                <a:latin typeface="Century Gothic" panose="020B0502020202020204" pitchFamily="34" charset="0"/>
              </a:rPr>
              <a:t>How we support your child at </a:t>
            </a:r>
            <a:r>
              <a:rPr lang="en-GB" sz="4400" b="1" err="1">
                <a:solidFill>
                  <a:srgbClr val="002060"/>
                </a:solidFill>
                <a:latin typeface="Century Gothic" panose="020B0502020202020204" pitchFamily="34" charset="0"/>
              </a:rPr>
              <a:t>Tretherras</a:t>
            </a:r>
            <a:endParaRPr lang="en-GB" sz="44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32118" t="23610" r="47222" b="70140"/>
          <a:stretch/>
        </p:blipFill>
        <p:spPr>
          <a:xfrm>
            <a:off x="5869517" y="5448300"/>
            <a:ext cx="2874433" cy="652182"/>
          </a:xfrm>
          <a:prstGeom prst="rect">
            <a:avLst/>
          </a:prstGeom>
        </p:spPr>
      </p:pic>
      <p:pic>
        <p:nvPicPr>
          <p:cNvPr id="2" name="Picture 4" descr="A picture containing grass, tree, outdoor, person&#10;&#10;Description automatically generated">
            <a:extLst>
              <a:ext uri="{FF2B5EF4-FFF2-40B4-BE49-F238E27FC236}">
                <a16:creationId xmlns:a16="http://schemas.microsoft.com/office/drawing/2014/main" id="{E8C86CD1-09D7-901A-FFA0-F1E79CF43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324" y="1892005"/>
            <a:ext cx="2326257" cy="1621879"/>
          </a:xfrm>
          <a:prstGeom prst="rect">
            <a:avLst/>
          </a:prstGeom>
        </p:spPr>
      </p:pic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0AC03E4-D3A8-6931-8D32-3ABE2998BA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626" t="21984" r="50838" b="59005"/>
          <a:stretch/>
        </p:blipFill>
        <p:spPr>
          <a:xfrm>
            <a:off x="6553201" y="3379373"/>
            <a:ext cx="2325068" cy="151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61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442946" y="1857070"/>
            <a:ext cx="8303827" cy="571631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Clr>
                <a:srgbClr val="002060"/>
              </a:buClr>
              <a:buNone/>
            </a:pPr>
            <a:r>
              <a:rPr lang="en-GB" b="1">
                <a:solidFill>
                  <a:srgbClr val="002060"/>
                </a:solidFill>
                <a:latin typeface="Century Gothic" panose="020B0502020202020204" pitchFamily="34" charset="0"/>
              </a:rPr>
              <a:t>March - Transition paperwork </a:t>
            </a:r>
          </a:p>
          <a:p>
            <a:pPr marL="0" indent="0">
              <a:lnSpc>
                <a:spcPct val="150000"/>
              </a:lnSpc>
              <a:buClr>
                <a:srgbClr val="002060"/>
              </a:buClr>
              <a:buNone/>
            </a:pPr>
            <a:r>
              <a:rPr lang="en-GB" b="1">
                <a:solidFill>
                  <a:srgbClr val="002060"/>
                </a:solidFill>
                <a:latin typeface="Century Gothic" panose="020B0502020202020204" pitchFamily="34" charset="0"/>
              </a:rPr>
              <a:t>May – Primary School Visits</a:t>
            </a:r>
          </a:p>
          <a:p>
            <a:pPr marL="0" indent="0">
              <a:lnSpc>
                <a:spcPct val="150000"/>
              </a:lnSpc>
              <a:buClr>
                <a:srgbClr val="002060"/>
              </a:buClr>
              <a:buNone/>
            </a:pPr>
            <a:r>
              <a:rPr lang="en-GB" b="1">
                <a:solidFill>
                  <a:srgbClr val="002060"/>
                </a:solidFill>
                <a:latin typeface="Century Gothic" panose="020B0502020202020204" pitchFamily="34" charset="0"/>
              </a:rPr>
              <a:t>July – Transfer Day</a:t>
            </a:r>
          </a:p>
          <a:p>
            <a:pPr marL="0" indent="0">
              <a:lnSpc>
                <a:spcPct val="150000"/>
              </a:lnSpc>
              <a:buClr>
                <a:srgbClr val="002060"/>
              </a:buClr>
              <a:buNone/>
            </a:pPr>
            <a:r>
              <a:rPr lang="en-GB" b="1">
                <a:solidFill>
                  <a:srgbClr val="002060"/>
                </a:solidFill>
                <a:latin typeface="Century Gothic" panose="020B0502020202020204" pitchFamily="34" charset="0"/>
              </a:rPr>
              <a:t>September – Induction Day </a:t>
            </a:r>
          </a:p>
          <a:p>
            <a:pPr marL="0" indent="0">
              <a:lnSpc>
                <a:spcPct val="150000"/>
              </a:lnSpc>
              <a:buClr>
                <a:srgbClr val="002060"/>
              </a:buClr>
              <a:buNone/>
            </a:pPr>
            <a:r>
              <a:rPr lang="en-GB" b="1">
                <a:solidFill>
                  <a:srgbClr val="002060"/>
                </a:solidFill>
                <a:latin typeface="Century Gothic" panose="020B0502020202020204" pitchFamily="34" charset="0"/>
              </a:rPr>
              <a:t>Plus:</a:t>
            </a:r>
          </a:p>
          <a:p>
            <a:pPr marL="0" indent="0">
              <a:lnSpc>
                <a:spcPct val="150000"/>
              </a:lnSpc>
              <a:buClr>
                <a:srgbClr val="002060"/>
              </a:buClr>
              <a:buNone/>
            </a:pPr>
            <a:r>
              <a:rPr lang="en-GB" b="1">
                <a:solidFill>
                  <a:srgbClr val="002060"/>
                </a:solidFill>
                <a:latin typeface="Century Gothic" panose="020B0502020202020204" pitchFamily="34" charset="0"/>
              </a:rPr>
              <a:t>A PP Summer School </a:t>
            </a:r>
          </a:p>
          <a:p>
            <a:pPr marL="0" indent="0">
              <a:lnSpc>
                <a:spcPct val="150000"/>
              </a:lnSpc>
              <a:buClr>
                <a:srgbClr val="002060"/>
              </a:buClr>
              <a:buNone/>
            </a:pPr>
            <a:r>
              <a:rPr lang="en-GB" b="1">
                <a:solidFill>
                  <a:srgbClr val="002060"/>
                </a:solidFill>
                <a:latin typeface="Century Gothic" panose="020B0502020202020204" pitchFamily="34" charset="0"/>
              </a:rPr>
              <a:t>Year 11 Buddies and Year 10 mentors linked to every Form Group.</a:t>
            </a:r>
          </a:p>
          <a:p>
            <a:pPr marL="336385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None/>
              <a:defRPr/>
            </a:pPr>
            <a:endParaRPr lang="en-US" b="1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  <p:pic>
        <p:nvPicPr>
          <p:cNvPr id="9" name="Picture 2" descr="Image result for tretherras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177" y="6414678"/>
            <a:ext cx="803366" cy="40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3384"/>
            <a:ext cx="9144000" cy="1020729"/>
          </a:xfrm>
        </p:spPr>
        <p:txBody>
          <a:bodyPr>
            <a:normAutofit/>
          </a:bodyPr>
          <a:lstStyle/>
          <a:p>
            <a:pPr algn="ctr"/>
            <a:r>
              <a:rPr lang="en-GB" sz="2700" b="1" i="1">
                <a:solidFill>
                  <a:srgbClr val="002060"/>
                </a:solidFill>
                <a:latin typeface="Century Gothic" panose="020B0502020202020204" pitchFamily="34" charset="0"/>
              </a:rPr>
              <a:t>- Outstanding Pastoral care</a:t>
            </a:r>
            <a:br>
              <a:rPr lang="en-GB" sz="4400" b="1" i="1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4400" b="1">
                <a:solidFill>
                  <a:srgbClr val="002060"/>
                </a:solidFill>
                <a:latin typeface="Century Gothic" panose="020B0502020202020204" pitchFamily="34" charset="0"/>
              </a:rPr>
              <a:t>A Smooth Transition</a:t>
            </a:r>
            <a:endParaRPr lang="en-US" sz="4400" b="1">
              <a:solidFill>
                <a:srgbClr val="002060"/>
              </a:solidFill>
              <a:latin typeface="Century Gothic"/>
              <a:ea typeface="ヒラギノ角ゴ ProN W6" charset="0"/>
              <a:cs typeface="Century Gothic"/>
            </a:endParaRPr>
          </a:p>
        </p:txBody>
      </p:sp>
      <p:pic>
        <p:nvPicPr>
          <p:cNvPr id="2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76A1627-1B06-A929-747E-056750329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20" t="11182" r="14594" b="36422"/>
          <a:stretch/>
        </p:blipFill>
        <p:spPr>
          <a:xfrm>
            <a:off x="4192437" y="2039627"/>
            <a:ext cx="4904304" cy="317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51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result for tretherras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18" y="6411633"/>
            <a:ext cx="803366" cy="40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575368" y="1823617"/>
            <a:ext cx="6298280" cy="5716313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1600" b="1">
                <a:solidFill>
                  <a:srgbClr val="002060"/>
                </a:solidFill>
                <a:latin typeface="Century Gothic"/>
                <a:ea typeface="ヒラギノ角ゴ ProN W6" charset="0"/>
                <a:cs typeface="Century Gothic"/>
                <a:sym typeface="Helvetica" charset="0"/>
              </a:rPr>
              <a:t>NT SPORT- OUR SPECIALISM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002060"/>
                </a:solidFill>
                <a:latin typeface="Century Gothic"/>
                <a:ea typeface="ヒラギノ角ゴ ProN W6" charset="0"/>
                <a:cs typeface="Century Gothic"/>
                <a:sym typeface="Helvetica" charset="0"/>
              </a:rPr>
              <a:t>specialist coaches 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002060"/>
                </a:solidFill>
                <a:latin typeface="Century Gothic"/>
                <a:ea typeface="ヒラギノ角ゴ ProN W6" charset="0"/>
                <a:cs typeface="Century Gothic"/>
                <a:sym typeface="Helvetica" charset="0"/>
              </a:rPr>
              <a:t>local &amp; national fixtures</a:t>
            </a:r>
            <a:br>
              <a:rPr lang="en-US" sz="1600">
                <a:solidFill>
                  <a:srgbClr val="002060"/>
                </a:solidFill>
                <a:latin typeface="Century Gothic"/>
                <a:ea typeface="ヒラギノ角ゴ ProN W6" charset="0"/>
                <a:cs typeface="Century Gothic"/>
                <a:sym typeface="Helvetica" charset="0"/>
              </a:rPr>
            </a:br>
            <a:r>
              <a:rPr lang="en-US" sz="1600">
                <a:solidFill>
                  <a:srgbClr val="002060"/>
                </a:solidFill>
                <a:latin typeface="Century Gothic"/>
                <a:ea typeface="ヒラギノ角ゴ ProN W6" charset="0"/>
                <a:cs typeface="Century Gothic"/>
                <a:sym typeface="Helvetica" charset="0"/>
              </a:rPr>
              <a:t>- inclusive &amp; elite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002060"/>
                </a:solidFill>
                <a:latin typeface="Century Gothic"/>
                <a:ea typeface="ヒラギノ角ゴ ProN W6" charset="0"/>
                <a:cs typeface="Century Gothic"/>
                <a:sym typeface="Helvetica" charset="0"/>
              </a:rPr>
              <a:t>partnerships with primaries  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002060"/>
                </a:solidFill>
                <a:latin typeface="Century Gothic"/>
                <a:ea typeface="ヒラギノ角ゴ ProN W6" charset="0"/>
                <a:cs typeface="Century Gothic"/>
                <a:sym typeface="Helvetica" charset="0"/>
              </a:rPr>
              <a:t>Sports Centre  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endParaRPr lang="en-US" sz="1600">
              <a:solidFill>
                <a:srgbClr val="002060"/>
              </a:solidFill>
              <a:latin typeface="Century Gothic"/>
              <a:ea typeface="ヒラギノ角ゴ ProN W6" charset="0"/>
              <a:cs typeface="Century Gothic"/>
              <a:sym typeface="Helvetica" charset="0"/>
            </a:endParaRP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1600" b="1">
                <a:solidFill>
                  <a:srgbClr val="002060"/>
                </a:solidFill>
                <a:latin typeface="Century Gothic"/>
                <a:ea typeface="ヒラギノ角ゴ ProN W6" charset="0"/>
                <a:cs typeface="Century Gothic"/>
                <a:sym typeface="Helvetica" charset="0"/>
              </a:rPr>
              <a:t>CREATIVE ARTS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002060"/>
                </a:solidFill>
                <a:latin typeface="Century Gothic"/>
                <a:ea typeface="ヒラギノ角ゴ ProN W6" charset="0"/>
                <a:cs typeface="Century Gothic"/>
                <a:sym typeface="Helvetica" charset="0"/>
              </a:rPr>
              <a:t>Dance shows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002060"/>
                </a:solidFill>
                <a:latin typeface="Century Gothic"/>
                <a:ea typeface="ヒラギノ角ゴ ProN W6" charset="0"/>
                <a:cs typeface="Century Gothic"/>
                <a:sym typeface="Helvetica" charset="0"/>
              </a:rPr>
              <a:t>Productions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002060"/>
                </a:solidFill>
                <a:latin typeface="Century Gothic"/>
                <a:ea typeface="ヒラギノ角ゴ ProN W6" charset="0"/>
                <a:cs typeface="Century Gothic"/>
                <a:sym typeface="Helvetica" charset="0"/>
              </a:rPr>
              <a:t>Community shows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002060"/>
                </a:solidFill>
                <a:latin typeface="Century Gothic"/>
                <a:ea typeface="ヒラギノ角ゴ ProN W6" charset="0"/>
                <a:cs typeface="Century Gothic"/>
                <a:sym typeface="Helvetica" charset="0"/>
              </a:rPr>
              <a:t>Concerts                        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endParaRPr lang="en-US">
              <a:solidFill>
                <a:srgbClr val="002060"/>
              </a:solidFill>
              <a:latin typeface="Century Gothic"/>
              <a:ea typeface="ヒラギノ角ゴ ProN W6" charset="0"/>
              <a:cs typeface="Century Gothic"/>
              <a:sym typeface="Helvetica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68630"/>
            <a:ext cx="9144000" cy="83557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400" b="1">
                <a:solidFill>
                  <a:srgbClr val="002060"/>
                </a:solidFill>
                <a:latin typeface="Century Gothic"/>
                <a:ea typeface="ヒラギノ角ゴ ProN W6" charset="0"/>
                <a:cs typeface="Century Gothic"/>
              </a:rPr>
              <a:t>Extensive Extra Curricular offer</a:t>
            </a:r>
          </a:p>
        </p:txBody>
      </p:sp>
      <p:sp>
        <p:nvSpPr>
          <p:cNvPr id="2" name="Rectangle 1"/>
          <p:cNvSpPr/>
          <p:nvPr/>
        </p:nvSpPr>
        <p:spPr>
          <a:xfrm>
            <a:off x="4036742" y="1823617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1600" b="1">
                <a:solidFill>
                  <a:srgbClr val="002060"/>
                </a:solidFill>
                <a:latin typeface="Century Gothic"/>
                <a:ea typeface="ヒラギノ角ゴ ProN W6" charset="0"/>
                <a:cs typeface="Century Gothic"/>
                <a:sym typeface="Helvetica" charset="0"/>
              </a:rPr>
              <a:t>NT OUTDOOR LEARNING 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002060"/>
                </a:solidFill>
                <a:latin typeface="Century Gothic"/>
                <a:ea typeface="ヒラギノ角ゴ ProN W6" charset="0"/>
                <a:cs typeface="Century Gothic"/>
                <a:sym typeface="Helvetica" charset="0"/>
              </a:rPr>
              <a:t>DoE License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002060"/>
                </a:solidFill>
                <a:latin typeface="Century Gothic"/>
                <a:ea typeface="ヒラギノ角ゴ ProN W6" charset="0"/>
                <a:cs typeface="Century Gothic"/>
                <a:sym typeface="Helvetica" charset="0"/>
              </a:rPr>
              <a:t>Adventure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002060"/>
                </a:solidFill>
                <a:latin typeface="Century Gothic"/>
                <a:ea typeface="ヒラギノ角ゴ ProN W6" charset="0"/>
                <a:cs typeface="Century Gothic"/>
                <a:sym typeface="Helvetica" charset="0"/>
              </a:rPr>
              <a:t>Education Outdoors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6597" t="53935" r="22049" b="25463"/>
          <a:stretch/>
        </p:blipFill>
        <p:spPr>
          <a:xfrm>
            <a:off x="4877964" y="3139616"/>
            <a:ext cx="2343150" cy="1695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75810" t="11265" r="6018" b="66049"/>
          <a:stretch/>
        </p:blipFill>
        <p:spPr>
          <a:xfrm>
            <a:off x="3200832" y="4577457"/>
            <a:ext cx="1671820" cy="1565335"/>
          </a:xfrm>
          <a:prstGeom prst="rect">
            <a:avLst/>
          </a:prstGeom>
        </p:spPr>
      </p:pic>
      <p:pic>
        <p:nvPicPr>
          <p:cNvPr id="3" name="Picture 11" descr="A picture containing grass, person, outdoor, athletic game&#10;&#10;Description automatically generated">
            <a:extLst>
              <a:ext uri="{FF2B5EF4-FFF2-40B4-BE49-F238E27FC236}">
                <a16:creationId xmlns:a16="http://schemas.microsoft.com/office/drawing/2014/main" id="{832269C3-09FC-6FF1-6545-A6440D273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2551" y="4570562"/>
            <a:ext cx="2355012" cy="1570008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1E9EA572-0AD4-7329-35E6-5FD312590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4136" y="1925128"/>
            <a:ext cx="2110597" cy="139748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F63A9EF-39B9-73CA-A3CC-9B6410BDB5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4136" y="3271018"/>
            <a:ext cx="2110597" cy="1308002"/>
          </a:xfrm>
          <a:prstGeom prst="rect">
            <a:avLst/>
          </a:prstGeom>
        </p:spPr>
      </p:pic>
      <p:pic>
        <p:nvPicPr>
          <p:cNvPr id="14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6534860-70E6-97D3-FEB8-9970433B7F9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272" t="23148" r="26178" b="18968"/>
          <a:stretch/>
        </p:blipFill>
        <p:spPr>
          <a:xfrm>
            <a:off x="6866627" y="4570041"/>
            <a:ext cx="2212807" cy="158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6662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5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0070C0"/>
      </a:accent1>
      <a:accent2>
        <a:srgbClr val="FFC000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DA669A839D94DB03FFEA258C52246" ma:contentTypeVersion="15" ma:contentTypeDescription="Create a new document." ma:contentTypeScope="" ma:versionID="9d5bb6973644ae30da2165d19d7adf39">
  <xsd:schema xmlns:xsd="http://www.w3.org/2001/XMLSchema" xmlns:xs="http://www.w3.org/2001/XMLSchema" xmlns:p="http://schemas.microsoft.com/office/2006/metadata/properties" xmlns:ns2="fcfcaec7-4361-4298-8869-c249d08e994c" xmlns:ns3="26c6a5fe-b586-433d-b6fc-db10e4bc8369" targetNamespace="http://schemas.microsoft.com/office/2006/metadata/properties" ma:root="true" ma:fieldsID="64d47b1bb21b1b7e9eec0529a8ea040a" ns2:_="" ns3:_="">
    <xsd:import namespace="fcfcaec7-4361-4298-8869-c249d08e994c"/>
    <xsd:import namespace="26c6a5fe-b586-433d-b6fc-db10e4bc83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fcaec7-4361-4298-8869-c249d08e99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0773511-3c1a-4d01-8355-680acf6b66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c6a5fe-b586-433d-b6fc-db10e4bc836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88b2e4a-9f89-42f1-b0ab-54bcf346b41d}" ma:internalName="TaxCatchAll" ma:showField="CatchAllData" ma:web="26c6a5fe-b586-433d-b6fc-db10e4bc83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9CFB11-7D98-41BE-94AB-EF99E3C6C078}">
  <ds:schemaRefs>
    <ds:schemaRef ds:uri="26c6a5fe-b586-433d-b6fc-db10e4bc8369"/>
    <ds:schemaRef ds:uri="fcfcaec7-4361-4298-8869-c249d08e994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1072781-4CE2-44A0-AEAD-68417A3EA50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Application>Microsoft Office PowerPoint</Application>
  <PresentationFormat>On-screen Show (4:3)</PresentationFormat>
  <Slides>18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Retrospect</vt:lpstr>
      <vt:lpstr>PowerPoint Presentation</vt:lpstr>
      <vt:lpstr>What makes NT special?</vt:lpstr>
      <vt:lpstr>High Achieving Students</vt:lpstr>
      <vt:lpstr>High Achieving Students</vt:lpstr>
      <vt:lpstr>Educating the whole child:  A curriculum for the 21st century</vt:lpstr>
      <vt:lpstr>We believe in</vt:lpstr>
      <vt:lpstr>- Outstanding Pastoral care How we support your child at Tretherras</vt:lpstr>
      <vt:lpstr>- Outstanding Pastoral care A Smooth Transition</vt:lpstr>
      <vt:lpstr>Extensive Extra Curricular offer</vt:lpstr>
      <vt:lpstr>Open Events</vt:lpstr>
      <vt:lpstr>How to Apply https://www.cornwall.gov.uk/schools-and-education/ </vt:lpstr>
      <vt:lpstr>How to Apply https://www.cornwall.gov.uk/schools-and-education/ </vt:lpstr>
      <vt:lpstr>How to Apply https://www.cornwall.gov.uk/schools-and-education/ </vt:lpstr>
      <vt:lpstr>How to Apply https://www.cornwall.gov.uk/schools-and-education/ </vt:lpstr>
      <vt:lpstr>How to Apply https://www.cornwall.gov.uk/schools-and-education/ </vt:lpstr>
      <vt:lpstr>How to Apply https://www.cornwall.gov.uk/schools-and-education/ </vt:lpstr>
      <vt:lpstr>Back of leaflet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CKB Welcome, introductions What’s happening this term Progress reports (E, D, S, X) Pastoral Support JMG – Class Charts etc Maths English GAJ CKB Key Dates Communication Drops in PTA For Tutors – catch up, questions</dc:title>
  <dc:creator>Carley BARBER</dc:creator>
  <cp:revision>2</cp:revision>
  <cp:lastPrinted>2019-09-03T12:13:23Z</cp:lastPrinted>
  <dcterms:created xsi:type="dcterms:W3CDTF">2017-10-25T11:12:42Z</dcterms:created>
  <dcterms:modified xsi:type="dcterms:W3CDTF">2022-09-26T09:24:44Z</dcterms:modified>
</cp:coreProperties>
</file>