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sldIdLst>
    <p:sldId id="260" r:id="rId5"/>
    <p:sldId id="267" r:id="rId6"/>
    <p:sldId id="259" r:id="rId7"/>
    <p:sldId id="264" r:id="rId8"/>
    <p:sldId id="265" r:id="rId9"/>
    <p:sldId id="261" r:id="rId10"/>
    <p:sldId id="272" r:id="rId11"/>
    <p:sldId id="286" r:id="rId12"/>
    <p:sldId id="263" r:id="rId13"/>
    <p:sldId id="274" r:id="rId14"/>
    <p:sldId id="266" r:id="rId15"/>
    <p:sldId id="288" r:id="rId16"/>
    <p:sldId id="276" r:id="rId17"/>
    <p:sldId id="284" r:id="rId18"/>
    <p:sldId id="289" r:id="rId19"/>
    <p:sldId id="271" r:id="rId20"/>
    <p:sldId id="27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gel Welch" initials="NW" lastIdx="1" clrIdx="0">
    <p:extLst>
      <p:ext uri="{19B8F6BF-5375-455C-9EA6-DF929625EA0E}">
        <p15:presenceInfo xmlns:p15="http://schemas.microsoft.com/office/powerpoint/2012/main" userId="Nigel Wel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27"/>
    <a:srgbClr val="8C84AC"/>
    <a:srgbClr val="8D95A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B1EB46-3FD7-E3AB-22F9-E45911F95B6F}" v="30" dt="2022-02-08T10:06:11.196"/>
    <p1510:client id="{35F0F389-9F49-27C7-E263-DE73A3543EC2}" v="3990" dt="2021-02-03T12:47:12.243"/>
    <p1510:client id="{40E1E985-30C0-0C74-B369-51516158FC6D}" v="266" dt="2021-02-02T13:32:35.473"/>
    <p1510:client id="{6E44EB78-4885-5AAE-D03B-B7118A876EE4}" v="1048" dt="2022-02-03T13:02:26.763"/>
    <p1510:client id="{7154DE74-DB49-9A04-A015-F56B4B5E0168}" v="1" dt="2021-02-03T12:48:29.050"/>
    <p1510:client id="{748F87BC-4DBF-F901-9F21-C2245D7D4C81}" v="9" dt="2023-02-03T08:11:36.647"/>
    <p1510:client id="{77345600-D143-CAE6-5CCD-B03A9A642B8B}" v="37" dt="2023-01-31T15:30:10.618"/>
    <p1510:client id="{9222FEF3-981D-88C8-6F43-6AF4058C0138}" v="69" dt="2021-02-08T13:27:46.630"/>
    <p1510:client id="{98928872-5EEB-3D77-BDE4-56E0A1074628}" v="789" dt="2022-02-04T14:53:32.793"/>
    <p1510:client id="{A659EF23-61E4-47AE-9E40-AECE4DE58D7A}" v="30" dt="2021-02-08T12:25:36.724"/>
    <p1510:client id="{D9C28385-3E4D-BE74-1ADB-F02980B0E8AF}" v="476" dt="2023-01-31T14:11:15.115"/>
    <p1510:client id="{FFBD9449-30A5-17ED-A99E-52F3CCE12E0E}" v="48" dt="2024-01-15T09:59:20.8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49561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dirty="0"/>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89465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dirty="0"/>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34872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19383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dirty="0"/>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88774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99726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29279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322279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8575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86128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44514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3888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96879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0482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5103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dirty="0"/>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708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dirty="0"/>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528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1/19/2024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7041872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74gVAjCUAIL6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800" y="266700"/>
            <a:ext cx="11353800" cy="63531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p:cNvSpPr/>
          <p:nvPr/>
        </p:nvSpPr>
        <p:spPr>
          <a:xfrm>
            <a:off x="431800" y="922635"/>
            <a:ext cx="11353799" cy="1107996"/>
          </a:xfrm>
          <a:prstGeom prst="rect">
            <a:avLst/>
          </a:prstGeom>
          <a:noFill/>
        </p:spPr>
        <p:txBody>
          <a:bodyPr wrap="square" lIns="91440" tIns="45720" rIns="91440" bIns="45720">
            <a:spAutoFit/>
          </a:bodyPr>
          <a:lstStyle/>
          <a:p>
            <a:pPr algn="ctr"/>
            <a:r>
              <a:rPr lang="en-US" sz="6600" b="1">
                <a:ln w="12700" cmpd="sng">
                  <a:solidFill>
                    <a:schemeClr val="accent4"/>
                  </a:solidFill>
                  <a:prstDash val="solid"/>
                </a:ln>
                <a:solidFill>
                  <a:srgbClr val="FF0000"/>
                </a:solidFill>
                <a:latin typeface="Arial Black" panose="020B0A04020102020204" pitchFamily="34" charset="0"/>
              </a:rPr>
              <a:t>Welcome to Tretherras</a:t>
            </a:r>
            <a:endParaRPr lang="en-US" sz="6600" b="1" cap="none" spc="0">
              <a:ln w="12700" cmpd="sng">
                <a:solidFill>
                  <a:schemeClr val="accent4"/>
                </a:solidFill>
                <a:prstDash val="solid"/>
              </a:ln>
              <a:solidFill>
                <a:srgbClr val="FF0000"/>
              </a:solidFill>
              <a:effectLst/>
              <a:latin typeface="Arial Black" panose="020B0A04020102020204" pitchFamily="34" charset="0"/>
            </a:endParaRPr>
          </a:p>
        </p:txBody>
      </p:sp>
    </p:spTree>
    <p:extLst>
      <p:ext uri="{BB962C8B-B14F-4D97-AF65-F5344CB8AC3E}">
        <p14:creationId xmlns:p14="http://schemas.microsoft.com/office/powerpoint/2010/main" val="3632924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6266" y="2108835"/>
            <a:ext cx="5803439" cy="1384995"/>
          </a:xfrm>
          <a:prstGeom prst="rect">
            <a:avLst/>
          </a:prstGeom>
        </p:spPr>
        <p:txBody>
          <a:bodyPr wrap="square" lIns="91440" tIns="45720" rIns="91440" bIns="45720" anchor="t">
            <a:spAutoFit/>
          </a:bodyPr>
          <a:lstStyle/>
          <a:p>
            <a:pPr lvl="0"/>
            <a:r>
              <a:rPr lang="en-GB" sz="2800" dirty="0">
                <a:latin typeface="Century Gothic"/>
              </a:rPr>
              <a:t>GCSE subjects are typically assessed mainly through end of course written exams.</a:t>
            </a:r>
          </a:p>
        </p:txBody>
      </p:sp>
      <p:sp>
        <p:nvSpPr>
          <p:cNvPr id="6" name="Rectangle 5"/>
          <p:cNvSpPr/>
          <p:nvPr/>
        </p:nvSpPr>
        <p:spPr>
          <a:xfrm>
            <a:off x="1492935" y="485056"/>
            <a:ext cx="5849903" cy="1384995"/>
          </a:xfrm>
          <a:prstGeom prst="rect">
            <a:avLst/>
          </a:prstGeom>
        </p:spPr>
        <p:txBody>
          <a:bodyPr wrap="square" lIns="91440" tIns="45720" rIns="91440" bIns="45720" anchor="t">
            <a:spAutoFit/>
          </a:bodyPr>
          <a:lstStyle/>
          <a:p>
            <a:r>
              <a:rPr lang="en-GB" sz="2800">
                <a:latin typeface="Century Gothic"/>
              </a:rPr>
              <a:t>Within the Open Block there are a mix of GCSEs </a:t>
            </a:r>
            <a:r>
              <a:rPr lang="en-GB" sz="2800">
                <a:solidFill>
                  <a:srgbClr val="000000"/>
                </a:solidFill>
                <a:latin typeface="Century Gothic"/>
              </a:rPr>
              <a:t>and</a:t>
            </a:r>
            <a:r>
              <a:rPr lang="en-GB" sz="2800">
                <a:solidFill>
                  <a:srgbClr val="FF0000"/>
                </a:solidFill>
                <a:latin typeface="Century Gothic"/>
              </a:rPr>
              <a:t> </a:t>
            </a:r>
            <a:r>
              <a:rPr lang="en-GB" sz="2800">
                <a:latin typeface="Century Gothic"/>
              </a:rPr>
              <a:t>Vocational subjects.</a:t>
            </a:r>
            <a:r>
              <a:rPr lang="en-GB" sz="2800">
                <a:solidFill>
                  <a:srgbClr val="FF0000"/>
                </a:solidFill>
                <a:latin typeface="Century Gothic"/>
              </a:rPr>
              <a:t> </a:t>
            </a:r>
            <a:endParaRPr lang="en-US"/>
          </a:p>
        </p:txBody>
      </p:sp>
      <p:sp>
        <p:nvSpPr>
          <p:cNvPr id="2" name="TextBox 1"/>
          <p:cNvSpPr txBox="1"/>
          <p:nvPr/>
        </p:nvSpPr>
        <p:spPr>
          <a:xfrm>
            <a:off x="1456650" y="3660839"/>
            <a:ext cx="5849902" cy="1815882"/>
          </a:xfrm>
          <a:prstGeom prst="rect">
            <a:avLst/>
          </a:prstGeom>
          <a:noFill/>
        </p:spPr>
        <p:txBody>
          <a:bodyPr wrap="square" rtlCol="0">
            <a:spAutoFit/>
          </a:bodyPr>
          <a:lstStyle/>
          <a:p>
            <a:pPr lvl="0"/>
            <a:r>
              <a:rPr lang="en-GB" sz="2800">
                <a:solidFill>
                  <a:srgbClr val="000000"/>
                </a:solidFill>
                <a:latin typeface="Century Gothic" panose="020B0502020202020204" pitchFamily="34" charset="0"/>
              </a:rPr>
              <a:t>Vocational subjects have a higher degree of continuous assessment but still have external written exams.</a:t>
            </a:r>
          </a:p>
        </p:txBody>
      </p:sp>
      <p:sp>
        <p:nvSpPr>
          <p:cNvPr id="7" name="TextBox 6">
            <a:extLst>
              <a:ext uri="{FF2B5EF4-FFF2-40B4-BE49-F238E27FC236}">
                <a16:creationId xmlns:a16="http://schemas.microsoft.com/office/drawing/2014/main" id="{0E8FF568-DD0E-490D-9BC4-C7D68084BD6D}"/>
              </a:ext>
            </a:extLst>
          </p:cNvPr>
          <p:cNvSpPr txBox="1"/>
          <p:nvPr/>
        </p:nvSpPr>
        <p:spPr>
          <a:xfrm>
            <a:off x="1474792" y="5500126"/>
            <a:ext cx="5849902" cy="1384995"/>
          </a:xfrm>
          <a:prstGeom prst="rect">
            <a:avLst/>
          </a:prstGeom>
          <a:noFill/>
        </p:spPr>
        <p:txBody>
          <a:bodyPr wrap="square" lIns="91440" tIns="45720" rIns="91440" bIns="45720" rtlCol="0" anchor="t">
            <a:spAutoFit/>
          </a:bodyPr>
          <a:lstStyle/>
          <a:p>
            <a:r>
              <a:rPr lang="en-GB" sz="2800" dirty="0">
                <a:highlight>
                  <a:srgbClr val="FFFF00"/>
                </a:highlight>
                <a:latin typeface="Century Gothic"/>
              </a:rPr>
              <a:t>We encourage all students to opt for a mix of GCSE and Vocational subjects.</a:t>
            </a:r>
          </a:p>
        </p:txBody>
      </p:sp>
      <p:graphicFrame>
        <p:nvGraphicFramePr>
          <p:cNvPr id="9" name="Table 8">
            <a:extLst>
              <a:ext uri="{FF2B5EF4-FFF2-40B4-BE49-F238E27FC236}">
                <a16:creationId xmlns:a16="http://schemas.microsoft.com/office/drawing/2014/main" id="{31020EAC-A07B-4702-B4DD-3767E1E836F4}"/>
              </a:ext>
            </a:extLst>
          </p:cNvPr>
          <p:cNvGraphicFramePr>
            <a:graphicFrameLocks noGrp="1"/>
          </p:cNvGraphicFramePr>
          <p:nvPr>
            <p:extLst>
              <p:ext uri="{D42A27DB-BD31-4B8C-83A1-F6EECF244321}">
                <p14:modId xmlns:p14="http://schemas.microsoft.com/office/powerpoint/2010/main" val="2953281688"/>
              </p:ext>
            </p:extLst>
          </p:nvPr>
        </p:nvGraphicFramePr>
        <p:xfrm>
          <a:off x="8192848" y="376540"/>
          <a:ext cx="3209598" cy="6012815"/>
        </p:xfrm>
        <a:graphic>
          <a:graphicData uri="http://schemas.openxmlformats.org/drawingml/2006/table">
            <a:tbl>
              <a:tblPr firstRow="1" firstCol="1" bandRow="1">
                <a:tableStyleId>{5C22544A-7EE6-4342-B048-85BDC9FD1C3A}</a:tableStyleId>
              </a:tblPr>
              <a:tblGrid>
                <a:gridCol w="3209598">
                  <a:extLst>
                    <a:ext uri="{9D8B030D-6E8A-4147-A177-3AD203B41FA5}">
                      <a16:colId xmlns:a16="http://schemas.microsoft.com/office/drawing/2014/main" val="4079928935"/>
                    </a:ext>
                  </a:extLst>
                </a:gridCol>
              </a:tblGrid>
              <a:tr h="252095">
                <a:tc>
                  <a:txBody>
                    <a:bodyPr/>
                    <a:lstStyle/>
                    <a:p>
                      <a:pPr>
                        <a:spcAft>
                          <a:spcPts val="0"/>
                        </a:spcAft>
                      </a:pPr>
                      <a:r>
                        <a:rPr lang="en-US" sz="1800" dirty="0">
                          <a:effectLst/>
                        </a:rPr>
                        <a:t>Subject</a:t>
                      </a:r>
                    </a:p>
                  </a:txBody>
                  <a:tcPr marL="68580" marR="68580" marT="0" marB="0" anchor="ctr"/>
                </a:tc>
                <a:extLst>
                  <a:ext uri="{0D108BD9-81ED-4DB2-BD59-A6C34878D82A}">
                    <a16:rowId xmlns:a16="http://schemas.microsoft.com/office/drawing/2014/main" val="2373998289"/>
                  </a:ext>
                </a:extLst>
              </a:tr>
              <a:tr h="252095">
                <a:tc>
                  <a:txBody>
                    <a:bodyPr/>
                    <a:lstStyle/>
                    <a:p>
                      <a:pPr>
                        <a:spcAft>
                          <a:spcPts val="0"/>
                        </a:spcAft>
                      </a:pPr>
                      <a:r>
                        <a:rPr lang="en-US" sz="1800" dirty="0">
                          <a:effectLst/>
                        </a:rPr>
                        <a:t>Geography</a:t>
                      </a:r>
                    </a:p>
                  </a:txBody>
                  <a:tcPr marL="68580" marR="68580" marT="0" marB="0" anchor="ctr"/>
                </a:tc>
                <a:extLst>
                  <a:ext uri="{0D108BD9-81ED-4DB2-BD59-A6C34878D82A}">
                    <a16:rowId xmlns:a16="http://schemas.microsoft.com/office/drawing/2014/main" val="368507010"/>
                  </a:ext>
                </a:extLst>
              </a:tr>
              <a:tr h="252095">
                <a:tc>
                  <a:txBody>
                    <a:bodyPr/>
                    <a:lstStyle/>
                    <a:p>
                      <a:pPr>
                        <a:spcAft>
                          <a:spcPts val="0"/>
                        </a:spcAft>
                      </a:pPr>
                      <a:r>
                        <a:rPr lang="en-US" sz="1800" dirty="0">
                          <a:effectLst/>
                        </a:rPr>
                        <a:t>History</a:t>
                      </a:r>
                    </a:p>
                  </a:txBody>
                  <a:tcPr marL="68580" marR="68580" marT="0" marB="0" anchor="ctr"/>
                </a:tc>
                <a:extLst>
                  <a:ext uri="{0D108BD9-81ED-4DB2-BD59-A6C34878D82A}">
                    <a16:rowId xmlns:a16="http://schemas.microsoft.com/office/drawing/2014/main" val="2878265677"/>
                  </a:ext>
                </a:extLst>
              </a:tr>
              <a:tr h="252095">
                <a:tc>
                  <a:txBody>
                    <a:bodyPr/>
                    <a:lstStyle/>
                    <a:p>
                      <a:pPr>
                        <a:spcAft>
                          <a:spcPts val="0"/>
                        </a:spcAft>
                      </a:pPr>
                      <a:r>
                        <a:rPr lang="en-US" sz="1800" dirty="0">
                          <a:effectLst/>
                        </a:rPr>
                        <a:t>French/Spanish</a:t>
                      </a:r>
                      <a:r>
                        <a:rPr lang="en-US" sz="1800" baseline="30000" dirty="0">
                          <a:effectLst/>
                        </a:rPr>
                        <a:t>1</a:t>
                      </a:r>
                      <a:endParaRPr lang="en-US" sz="1800" dirty="0">
                        <a:effectLst/>
                      </a:endParaRPr>
                    </a:p>
                  </a:txBody>
                  <a:tcPr marL="68580" marR="68580" marT="0" marB="0" anchor="ctr"/>
                </a:tc>
                <a:extLst>
                  <a:ext uri="{0D108BD9-81ED-4DB2-BD59-A6C34878D82A}">
                    <a16:rowId xmlns:a16="http://schemas.microsoft.com/office/drawing/2014/main" val="741509784"/>
                  </a:ext>
                </a:extLst>
              </a:tr>
              <a:tr h="252095">
                <a:tc>
                  <a:txBody>
                    <a:bodyPr/>
                    <a:lstStyle/>
                    <a:p>
                      <a:pPr>
                        <a:spcAft>
                          <a:spcPts val="0"/>
                        </a:spcAft>
                      </a:pPr>
                      <a:r>
                        <a:rPr lang="en-US" sz="1800" dirty="0">
                          <a:effectLst/>
                        </a:rPr>
                        <a:t>Computer Science</a:t>
                      </a:r>
                    </a:p>
                  </a:txBody>
                  <a:tcPr marL="68580" marR="68580" marT="0" marB="0" anchor="ctr"/>
                </a:tc>
                <a:extLst>
                  <a:ext uri="{0D108BD9-81ED-4DB2-BD59-A6C34878D82A}">
                    <a16:rowId xmlns:a16="http://schemas.microsoft.com/office/drawing/2014/main" val="1416104774"/>
                  </a:ext>
                </a:extLst>
              </a:tr>
              <a:tr h="252095">
                <a:tc>
                  <a:txBody>
                    <a:bodyPr/>
                    <a:lstStyle/>
                    <a:p>
                      <a:pPr>
                        <a:spcAft>
                          <a:spcPts val="0"/>
                        </a:spcAft>
                      </a:pPr>
                      <a:r>
                        <a:rPr lang="en-US" sz="1800" dirty="0">
                          <a:effectLst/>
                        </a:rPr>
                        <a:t>Triple Science</a:t>
                      </a:r>
                    </a:p>
                  </a:txBody>
                  <a:tcPr marL="68580" marR="68580" marT="0" marB="0" anchor="ctr"/>
                </a:tc>
                <a:extLst>
                  <a:ext uri="{0D108BD9-81ED-4DB2-BD59-A6C34878D82A}">
                    <a16:rowId xmlns:a16="http://schemas.microsoft.com/office/drawing/2014/main" val="2436824563"/>
                  </a:ext>
                </a:extLst>
              </a:tr>
              <a:tr h="252095">
                <a:tc>
                  <a:txBody>
                    <a:bodyPr/>
                    <a:lstStyle/>
                    <a:p>
                      <a:pPr>
                        <a:spcAft>
                          <a:spcPts val="0"/>
                        </a:spcAft>
                      </a:pPr>
                      <a:r>
                        <a:rPr lang="en-US" sz="1800" dirty="0">
                          <a:effectLst/>
                        </a:rPr>
                        <a:t>Creative iMedia</a:t>
                      </a:r>
                    </a:p>
                  </a:txBody>
                  <a:tcPr marL="68580" marR="68580" marT="0" marB="0" anchor="ctr"/>
                </a:tc>
                <a:extLst>
                  <a:ext uri="{0D108BD9-81ED-4DB2-BD59-A6C34878D82A}">
                    <a16:rowId xmlns:a16="http://schemas.microsoft.com/office/drawing/2014/main" val="2811983145"/>
                  </a:ext>
                </a:extLst>
              </a:tr>
              <a:tr h="252095">
                <a:tc>
                  <a:txBody>
                    <a:bodyPr/>
                    <a:lstStyle/>
                    <a:p>
                      <a:pPr>
                        <a:spcAft>
                          <a:spcPts val="0"/>
                        </a:spcAft>
                      </a:pPr>
                      <a:r>
                        <a:rPr lang="en-US" sz="1800" dirty="0">
                          <a:effectLst/>
                        </a:rPr>
                        <a:t>Drama</a:t>
                      </a:r>
                    </a:p>
                  </a:txBody>
                  <a:tcPr marL="68580" marR="68580" marT="0" marB="0" anchor="ctr"/>
                </a:tc>
                <a:extLst>
                  <a:ext uri="{0D108BD9-81ED-4DB2-BD59-A6C34878D82A}">
                    <a16:rowId xmlns:a16="http://schemas.microsoft.com/office/drawing/2014/main" val="828446742"/>
                  </a:ext>
                </a:extLst>
              </a:tr>
              <a:tr h="252095">
                <a:tc>
                  <a:txBody>
                    <a:bodyPr/>
                    <a:lstStyle/>
                    <a:p>
                      <a:pPr>
                        <a:spcAft>
                          <a:spcPts val="0"/>
                        </a:spcAft>
                      </a:pPr>
                      <a:r>
                        <a:rPr lang="en-US" sz="1800" dirty="0">
                          <a:effectLst/>
                        </a:rPr>
                        <a:t>DT Product Design</a:t>
                      </a:r>
                    </a:p>
                  </a:txBody>
                  <a:tcPr marL="68580" marR="68580" marT="0" marB="0" anchor="ctr"/>
                </a:tc>
                <a:extLst>
                  <a:ext uri="{0D108BD9-81ED-4DB2-BD59-A6C34878D82A}">
                    <a16:rowId xmlns:a16="http://schemas.microsoft.com/office/drawing/2014/main" val="1435020861"/>
                  </a:ext>
                </a:extLst>
              </a:tr>
              <a:tr h="252095">
                <a:tc>
                  <a:txBody>
                    <a:bodyPr/>
                    <a:lstStyle/>
                    <a:p>
                      <a:pPr>
                        <a:spcAft>
                          <a:spcPts val="0"/>
                        </a:spcAft>
                      </a:pPr>
                      <a:r>
                        <a:rPr lang="en-US" sz="1800" dirty="0">
                          <a:effectLst/>
                        </a:rPr>
                        <a:t>Engineering</a:t>
                      </a:r>
                    </a:p>
                  </a:txBody>
                  <a:tcPr marL="68580" marR="68580" marT="0" marB="0" anchor="ctr"/>
                </a:tc>
                <a:extLst>
                  <a:ext uri="{0D108BD9-81ED-4DB2-BD59-A6C34878D82A}">
                    <a16:rowId xmlns:a16="http://schemas.microsoft.com/office/drawing/2014/main" val="2996438149"/>
                  </a:ext>
                </a:extLst>
              </a:tr>
              <a:tr h="252095">
                <a:tc>
                  <a:txBody>
                    <a:bodyPr/>
                    <a:lstStyle/>
                    <a:p>
                      <a:pPr>
                        <a:spcAft>
                          <a:spcPts val="0"/>
                        </a:spcAft>
                      </a:pPr>
                      <a:r>
                        <a:rPr lang="en-US" sz="1800" dirty="0">
                          <a:effectLst/>
                        </a:rPr>
                        <a:t>Enterprise &amp; Marketing</a:t>
                      </a:r>
                    </a:p>
                  </a:txBody>
                  <a:tcPr marL="68580" marR="68580" marT="0" marB="0" anchor="ctr"/>
                </a:tc>
                <a:extLst>
                  <a:ext uri="{0D108BD9-81ED-4DB2-BD59-A6C34878D82A}">
                    <a16:rowId xmlns:a16="http://schemas.microsoft.com/office/drawing/2014/main" val="3847633260"/>
                  </a:ext>
                </a:extLst>
              </a:tr>
              <a:tr h="252095">
                <a:tc>
                  <a:txBody>
                    <a:bodyPr/>
                    <a:lstStyle/>
                    <a:p>
                      <a:pPr>
                        <a:spcAft>
                          <a:spcPts val="0"/>
                        </a:spcAft>
                      </a:pPr>
                      <a:r>
                        <a:rPr lang="en-US" sz="1800" dirty="0">
                          <a:effectLst/>
                        </a:rPr>
                        <a:t>Health &amp; Social Care</a:t>
                      </a:r>
                    </a:p>
                  </a:txBody>
                  <a:tcPr marL="68580" marR="68580" marT="0" marB="0" anchor="ctr"/>
                </a:tc>
                <a:extLst>
                  <a:ext uri="{0D108BD9-81ED-4DB2-BD59-A6C34878D82A}">
                    <a16:rowId xmlns:a16="http://schemas.microsoft.com/office/drawing/2014/main" val="3769458196"/>
                  </a:ext>
                </a:extLst>
              </a:tr>
              <a:tr h="252095">
                <a:tc>
                  <a:txBody>
                    <a:bodyPr/>
                    <a:lstStyle/>
                    <a:p>
                      <a:pPr>
                        <a:spcAft>
                          <a:spcPts val="0"/>
                        </a:spcAft>
                      </a:pPr>
                      <a:r>
                        <a:rPr lang="en-US" sz="1800" dirty="0">
                          <a:effectLst/>
                        </a:rPr>
                        <a:t>Hospitality &amp; Catering</a:t>
                      </a:r>
                    </a:p>
                  </a:txBody>
                  <a:tcPr marL="68580" marR="68580" marT="0" marB="0" anchor="ctr"/>
                </a:tc>
                <a:extLst>
                  <a:ext uri="{0D108BD9-81ED-4DB2-BD59-A6C34878D82A}">
                    <a16:rowId xmlns:a16="http://schemas.microsoft.com/office/drawing/2014/main" val="3327482860"/>
                  </a:ext>
                </a:extLst>
              </a:tr>
              <a:tr h="252095">
                <a:tc>
                  <a:txBody>
                    <a:bodyPr/>
                    <a:lstStyle/>
                    <a:p>
                      <a:pPr>
                        <a:spcAft>
                          <a:spcPts val="0"/>
                        </a:spcAft>
                      </a:pPr>
                      <a:r>
                        <a:rPr lang="en-US" sz="1800" dirty="0">
                          <a:effectLst/>
                        </a:rPr>
                        <a:t>Media Studies</a:t>
                      </a:r>
                    </a:p>
                  </a:txBody>
                  <a:tcPr marL="68580" marR="68580" marT="0" marB="0" anchor="ctr"/>
                </a:tc>
                <a:extLst>
                  <a:ext uri="{0D108BD9-81ED-4DB2-BD59-A6C34878D82A}">
                    <a16:rowId xmlns:a16="http://schemas.microsoft.com/office/drawing/2014/main" val="1937980638"/>
                  </a:ext>
                </a:extLst>
              </a:tr>
              <a:tr h="252095">
                <a:tc>
                  <a:txBody>
                    <a:bodyPr/>
                    <a:lstStyle/>
                    <a:p>
                      <a:pPr>
                        <a:spcAft>
                          <a:spcPts val="0"/>
                        </a:spcAft>
                      </a:pPr>
                      <a:r>
                        <a:rPr lang="en-US" sz="1800" dirty="0">
                          <a:effectLst/>
                        </a:rPr>
                        <a:t>Music</a:t>
                      </a:r>
                      <a:endParaRPr lang="en-US" sz="1800" baseline="30000" dirty="0">
                        <a:effectLst/>
                      </a:endParaRPr>
                    </a:p>
                  </a:txBody>
                  <a:tcPr marL="68580" marR="68580" marT="0" marB="0" anchor="ctr"/>
                </a:tc>
                <a:extLst>
                  <a:ext uri="{0D108BD9-81ED-4DB2-BD59-A6C34878D82A}">
                    <a16:rowId xmlns:a16="http://schemas.microsoft.com/office/drawing/2014/main" val="3942349471"/>
                  </a:ext>
                </a:extLst>
              </a:tr>
              <a:tr h="252095">
                <a:tc>
                  <a:txBody>
                    <a:bodyPr/>
                    <a:lstStyle/>
                    <a:p>
                      <a:pPr>
                        <a:spcAft>
                          <a:spcPts val="0"/>
                        </a:spcAft>
                      </a:pPr>
                      <a:r>
                        <a:rPr lang="en-US" sz="1800" dirty="0">
                          <a:effectLst/>
                        </a:rPr>
                        <a:t>PE/Sports Science</a:t>
                      </a:r>
                      <a:r>
                        <a:rPr lang="en-US" sz="1800" baseline="30000" dirty="0">
                          <a:effectLst/>
                        </a:rPr>
                        <a:t>2</a:t>
                      </a:r>
                      <a:endParaRPr lang="en-US" sz="1800" dirty="0">
                        <a:effectLst/>
                      </a:endParaRPr>
                    </a:p>
                  </a:txBody>
                  <a:tcPr marL="68580" marR="68580" marT="0" marB="0" anchor="ctr"/>
                </a:tc>
                <a:extLst>
                  <a:ext uri="{0D108BD9-81ED-4DB2-BD59-A6C34878D82A}">
                    <a16:rowId xmlns:a16="http://schemas.microsoft.com/office/drawing/2014/main" val="2578895671"/>
                  </a:ext>
                </a:extLst>
              </a:tr>
              <a:tr h="252095">
                <a:tc>
                  <a:txBody>
                    <a:bodyPr/>
                    <a:lstStyle/>
                    <a:p>
                      <a:pPr>
                        <a:spcAft>
                          <a:spcPts val="0"/>
                        </a:spcAft>
                      </a:pPr>
                      <a:r>
                        <a:rPr lang="en-US" sz="1800" dirty="0">
                          <a:effectLst/>
                        </a:rPr>
                        <a:t>Photography</a:t>
                      </a:r>
                    </a:p>
                  </a:txBody>
                  <a:tcPr marL="68580" marR="68580" marT="0" marB="0" anchor="ctr"/>
                </a:tc>
                <a:extLst>
                  <a:ext uri="{0D108BD9-81ED-4DB2-BD59-A6C34878D82A}">
                    <a16:rowId xmlns:a16="http://schemas.microsoft.com/office/drawing/2014/main" val="1423495257"/>
                  </a:ext>
                </a:extLst>
              </a:tr>
              <a:tr h="252095">
                <a:tc>
                  <a:txBody>
                    <a:bodyPr/>
                    <a:lstStyle/>
                    <a:p>
                      <a:pPr>
                        <a:spcAft>
                          <a:spcPts val="0"/>
                        </a:spcAft>
                      </a:pPr>
                      <a:r>
                        <a:rPr lang="en-US" sz="1800" dirty="0">
                          <a:effectLst/>
                        </a:rPr>
                        <a:t>Religious Studies</a:t>
                      </a:r>
                    </a:p>
                  </a:txBody>
                  <a:tcPr marL="68580" marR="68580" marT="0" marB="0" anchor="ctr"/>
                </a:tc>
                <a:extLst>
                  <a:ext uri="{0D108BD9-81ED-4DB2-BD59-A6C34878D82A}">
                    <a16:rowId xmlns:a16="http://schemas.microsoft.com/office/drawing/2014/main" val="864049795"/>
                  </a:ext>
                </a:extLst>
              </a:tr>
              <a:tr h="252095">
                <a:tc>
                  <a:txBody>
                    <a:bodyPr/>
                    <a:lstStyle/>
                    <a:p>
                      <a:pPr>
                        <a:spcAft>
                          <a:spcPts val="0"/>
                        </a:spcAft>
                      </a:pPr>
                      <a:r>
                        <a:rPr lang="en-US" sz="1800" dirty="0">
                          <a:effectLst/>
                        </a:rPr>
                        <a:t>Sociology</a:t>
                      </a:r>
                    </a:p>
                  </a:txBody>
                  <a:tcPr marL="68580" marR="68580" marT="0" marB="0" anchor="ctr"/>
                </a:tc>
                <a:extLst>
                  <a:ext uri="{0D108BD9-81ED-4DB2-BD59-A6C34878D82A}">
                    <a16:rowId xmlns:a16="http://schemas.microsoft.com/office/drawing/2014/main" val="1970164632"/>
                  </a:ext>
                </a:extLst>
              </a:tr>
              <a:tr h="252095">
                <a:tc>
                  <a:txBody>
                    <a:bodyPr/>
                    <a:lstStyle/>
                    <a:p>
                      <a:pPr>
                        <a:spcAft>
                          <a:spcPts val="0"/>
                        </a:spcAft>
                      </a:pPr>
                      <a:r>
                        <a:rPr lang="en-US" sz="1800" dirty="0">
                          <a:effectLst/>
                        </a:rPr>
                        <a:t>Art</a:t>
                      </a:r>
                      <a:r>
                        <a:rPr lang="en-US" sz="1800" baseline="30000" dirty="0">
                          <a:effectLst/>
                        </a:rPr>
                        <a:t>3</a:t>
                      </a:r>
                      <a:endParaRPr lang="en-US" sz="1800" dirty="0">
                        <a:effectLst/>
                      </a:endParaRPr>
                    </a:p>
                  </a:txBody>
                  <a:tcPr marL="68580" marR="68580" marT="0" marB="0" anchor="ctr"/>
                </a:tc>
                <a:extLst>
                  <a:ext uri="{0D108BD9-81ED-4DB2-BD59-A6C34878D82A}">
                    <a16:rowId xmlns:a16="http://schemas.microsoft.com/office/drawing/2014/main" val="2672599746"/>
                  </a:ext>
                </a:extLst>
              </a:tr>
              <a:tr h="252095">
                <a:tc>
                  <a:txBody>
                    <a:bodyPr/>
                    <a:lstStyle/>
                    <a:p>
                      <a:pPr>
                        <a:spcAft>
                          <a:spcPts val="0"/>
                        </a:spcAft>
                      </a:pPr>
                      <a:r>
                        <a:rPr lang="en-US" sz="1800" dirty="0">
                          <a:effectLst/>
                        </a:rPr>
                        <a:t>3D Art</a:t>
                      </a:r>
                      <a:r>
                        <a:rPr lang="en-US" sz="1800" baseline="30000" dirty="0">
                          <a:effectLst/>
                        </a:rPr>
                        <a:t>3</a:t>
                      </a:r>
                      <a:endParaRPr lang="en-US" sz="1800" dirty="0">
                        <a:effectLst/>
                      </a:endParaRPr>
                    </a:p>
                  </a:txBody>
                  <a:tcPr marL="68580" marR="68580" marT="0" marB="0" anchor="ctr"/>
                </a:tc>
                <a:extLst>
                  <a:ext uri="{0D108BD9-81ED-4DB2-BD59-A6C34878D82A}">
                    <a16:rowId xmlns:a16="http://schemas.microsoft.com/office/drawing/2014/main" val="1632897029"/>
                  </a:ext>
                </a:extLst>
              </a:tr>
              <a:tr h="252095">
                <a:tc>
                  <a:txBody>
                    <a:bodyPr/>
                    <a:lstStyle/>
                    <a:p>
                      <a:pPr>
                        <a:spcAft>
                          <a:spcPts val="0"/>
                        </a:spcAft>
                      </a:pPr>
                      <a:endParaRPr lang="en-US" sz="1800" baseline="30000" dirty="0">
                        <a:effectLst/>
                      </a:endParaRPr>
                    </a:p>
                  </a:txBody>
                  <a:tcPr marL="68580" marR="68580" marT="0" marB="0" anchor="ctr"/>
                </a:tc>
                <a:extLst>
                  <a:ext uri="{0D108BD9-81ED-4DB2-BD59-A6C34878D82A}">
                    <a16:rowId xmlns:a16="http://schemas.microsoft.com/office/drawing/2014/main" val="1883730451"/>
                  </a:ext>
                </a:extLst>
              </a:tr>
            </a:tbl>
          </a:graphicData>
        </a:graphic>
      </p:graphicFrame>
    </p:spTree>
    <p:extLst>
      <p:ext uri="{BB962C8B-B14F-4D97-AF65-F5344CB8AC3E}">
        <p14:creationId xmlns:p14="http://schemas.microsoft.com/office/powerpoint/2010/main" val="3950198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1249" y="521422"/>
            <a:ext cx="4309144" cy="707886"/>
          </a:xfrm>
          <a:prstGeom prst="rect">
            <a:avLst/>
          </a:prstGeom>
          <a:solidFill>
            <a:schemeClr val="bg1">
              <a:lumMod val="85000"/>
            </a:schemeClr>
          </a:solidFill>
        </p:spPr>
        <p:txBody>
          <a:bodyPr wrap="square" lIns="91440" tIns="45720" rIns="91440" bIns="45720" rtlCol="0" anchor="t">
            <a:spAutoFit/>
          </a:bodyPr>
          <a:lstStyle/>
          <a:p>
            <a:pPr algn="ctr"/>
            <a:r>
              <a:rPr lang="en-GB" sz="4000" b="1" dirty="0">
                <a:solidFill>
                  <a:srgbClr val="0070C0"/>
                </a:solidFill>
                <a:latin typeface="Corbel"/>
              </a:rPr>
              <a:t>Blue Pathway</a:t>
            </a:r>
            <a:endParaRPr lang="en-GB" sz="7200" b="1" dirty="0">
              <a:solidFill>
                <a:srgbClr val="0070C0"/>
              </a:solidFill>
              <a:latin typeface="Corbel"/>
            </a:endParaRPr>
          </a:p>
        </p:txBody>
      </p:sp>
      <p:sp>
        <p:nvSpPr>
          <p:cNvPr id="5" name="TextBox 4"/>
          <p:cNvSpPr txBox="1"/>
          <p:nvPr/>
        </p:nvSpPr>
        <p:spPr>
          <a:xfrm>
            <a:off x="980054" y="2539782"/>
            <a:ext cx="5238412" cy="3662541"/>
          </a:xfrm>
          <a:prstGeom prst="rect">
            <a:avLst/>
          </a:prstGeom>
          <a:noFill/>
        </p:spPr>
        <p:txBody>
          <a:bodyPr wrap="square" lIns="91440" tIns="45720" rIns="91440" bIns="45720" rtlCol="0" anchor="t">
            <a:spAutoFit/>
          </a:bodyPr>
          <a:lstStyle/>
          <a:p>
            <a:pPr algn="ctr"/>
            <a:r>
              <a:rPr lang="en-GB" sz="3600" b="1" dirty="0">
                <a:latin typeface="Century Gothic"/>
              </a:rPr>
              <a:t>Choose 3 subjects from the Open Block. </a:t>
            </a:r>
            <a:endParaRPr lang="en-GB" sz="3600" b="1">
              <a:latin typeface="Century Gothic" panose="020B0502020202020204" pitchFamily="34" charset="0"/>
            </a:endParaRPr>
          </a:p>
          <a:p>
            <a:pPr algn="ctr"/>
            <a:r>
              <a:rPr lang="en-GB" sz="3200" dirty="0">
                <a:latin typeface="Century Gothic"/>
              </a:rPr>
              <a:t>This can include the humanity subject (geography/history) that you haven't already selected</a:t>
            </a:r>
          </a:p>
        </p:txBody>
      </p:sp>
      <p:graphicFrame>
        <p:nvGraphicFramePr>
          <p:cNvPr id="7" name="Table 6">
            <a:extLst>
              <a:ext uri="{FF2B5EF4-FFF2-40B4-BE49-F238E27FC236}">
                <a16:creationId xmlns:a16="http://schemas.microsoft.com/office/drawing/2014/main" id="{AD5A5E7C-96EE-D51A-141E-58BDC5511D27}"/>
              </a:ext>
            </a:extLst>
          </p:cNvPr>
          <p:cNvGraphicFramePr>
            <a:graphicFrameLocks noGrp="1"/>
          </p:cNvGraphicFramePr>
          <p:nvPr>
            <p:extLst>
              <p:ext uri="{D42A27DB-BD31-4B8C-83A1-F6EECF244321}">
                <p14:modId xmlns:p14="http://schemas.microsoft.com/office/powerpoint/2010/main" val="1664819566"/>
              </p:ext>
            </p:extLst>
          </p:nvPr>
        </p:nvGraphicFramePr>
        <p:xfrm>
          <a:off x="6761774" y="320783"/>
          <a:ext cx="4668612" cy="6043295"/>
        </p:xfrm>
        <a:graphic>
          <a:graphicData uri="http://schemas.openxmlformats.org/drawingml/2006/table">
            <a:tbl>
              <a:tblPr firstRow="1" firstCol="1" bandRow="1">
                <a:tableStyleId>{5C22544A-7EE6-4342-B048-85BDC9FD1C3A}</a:tableStyleId>
              </a:tblPr>
              <a:tblGrid>
                <a:gridCol w="4668612">
                  <a:extLst>
                    <a:ext uri="{9D8B030D-6E8A-4147-A177-3AD203B41FA5}">
                      <a16:colId xmlns:a16="http://schemas.microsoft.com/office/drawing/2014/main" val="2728548953"/>
                    </a:ext>
                  </a:extLst>
                </a:gridCol>
              </a:tblGrid>
              <a:tr h="252095">
                <a:tc>
                  <a:txBody>
                    <a:bodyPr/>
                    <a:lstStyle/>
                    <a:p>
                      <a:pPr>
                        <a:spcAft>
                          <a:spcPts val="0"/>
                        </a:spcAft>
                      </a:pPr>
                      <a:r>
                        <a:rPr lang="en-US" sz="2000" dirty="0">
                          <a:effectLst/>
                        </a:rPr>
                        <a:t>Geography</a:t>
                      </a:r>
                    </a:p>
                  </a:txBody>
                  <a:tcPr marL="68580" marR="68580" marT="0" marB="0" anchor="ctr"/>
                </a:tc>
                <a:extLst>
                  <a:ext uri="{0D108BD9-81ED-4DB2-BD59-A6C34878D82A}">
                    <a16:rowId xmlns:a16="http://schemas.microsoft.com/office/drawing/2014/main" val="1850012851"/>
                  </a:ext>
                </a:extLst>
              </a:tr>
              <a:tr h="252095">
                <a:tc>
                  <a:txBody>
                    <a:bodyPr/>
                    <a:lstStyle/>
                    <a:p>
                      <a:pPr>
                        <a:spcAft>
                          <a:spcPts val="0"/>
                        </a:spcAft>
                      </a:pPr>
                      <a:r>
                        <a:rPr lang="en-US" sz="2000" dirty="0">
                          <a:effectLst/>
                        </a:rPr>
                        <a:t>History</a:t>
                      </a:r>
                    </a:p>
                  </a:txBody>
                  <a:tcPr marL="68580" marR="68580" marT="0" marB="0" anchor="ctr"/>
                </a:tc>
                <a:extLst>
                  <a:ext uri="{0D108BD9-81ED-4DB2-BD59-A6C34878D82A}">
                    <a16:rowId xmlns:a16="http://schemas.microsoft.com/office/drawing/2014/main" val="4012758303"/>
                  </a:ext>
                </a:extLst>
              </a:tr>
              <a:tr h="252095">
                <a:tc>
                  <a:txBody>
                    <a:bodyPr/>
                    <a:lstStyle/>
                    <a:p>
                      <a:pPr>
                        <a:spcAft>
                          <a:spcPts val="0"/>
                        </a:spcAft>
                      </a:pPr>
                      <a:r>
                        <a:rPr lang="en-US" sz="2000" dirty="0">
                          <a:effectLst/>
                        </a:rPr>
                        <a:t>Computer Science</a:t>
                      </a:r>
                    </a:p>
                  </a:txBody>
                  <a:tcPr marL="68580" marR="68580" marT="0" marB="0" anchor="ctr"/>
                </a:tc>
                <a:extLst>
                  <a:ext uri="{0D108BD9-81ED-4DB2-BD59-A6C34878D82A}">
                    <a16:rowId xmlns:a16="http://schemas.microsoft.com/office/drawing/2014/main" val="751103948"/>
                  </a:ext>
                </a:extLst>
              </a:tr>
              <a:tr h="252095">
                <a:tc>
                  <a:txBody>
                    <a:bodyPr/>
                    <a:lstStyle/>
                    <a:p>
                      <a:pPr>
                        <a:spcAft>
                          <a:spcPts val="0"/>
                        </a:spcAft>
                      </a:pPr>
                      <a:r>
                        <a:rPr lang="en-US" sz="2000" dirty="0">
                          <a:effectLst/>
                        </a:rPr>
                        <a:t>Triple Science</a:t>
                      </a:r>
                    </a:p>
                  </a:txBody>
                  <a:tcPr marL="68580" marR="68580" marT="0" marB="0" anchor="ctr"/>
                </a:tc>
                <a:extLst>
                  <a:ext uri="{0D108BD9-81ED-4DB2-BD59-A6C34878D82A}">
                    <a16:rowId xmlns:a16="http://schemas.microsoft.com/office/drawing/2014/main" val="2377358318"/>
                  </a:ext>
                </a:extLst>
              </a:tr>
              <a:tr h="252095">
                <a:tc>
                  <a:txBody>
                    <a:bodyPr/>
                    <a:lstStyle/>
                    <a:p>
                      <a:pPr>
                        <a:spcAft>
                          <a:spcPts val="0"/>
                        </a:spcAft>
                      </a:pPr>
                      <a:r>
                        <a:rPr lang="en-US" sz="2000" dirty="0">
                          <a:effectLst/>
                        </a:rPr>
                        <a:t>Creative iMedia</a:t>
                      </a:r>
                    </a:p>
                  </a:txBody>
                  <a:tcPr marL="68580" marR="68580" marT="0" marB="0" anchor="ctr"/>
                </a:tc>
                <a:extLst>
                  <a:ext uri="{0D108BD9-81ED-4DB2-BD59-A6C34878D82A}">
                    <a16:rowId xmlns:a16="http://schemas.microsoft.com/office/drawing/2014/main" val="3653918998"/>
                  </a:ext>
                </a:extLst>
              </a:tr>
              <a:tr h="252095">
                <a:tc>
                  <a:txBody>
                    <a:bodyPr/>
                    <a:lstStyle/>
                    <a:p>
                      <a:pPr>
                        <a:spcAft>
                          <a:spcPts val="0"/>
                        </a:spcAft>
                      </a:pPr>
                      <a:r>
                        <a:rPr lang="en-US" sz="2000" dirty="0">
                          <a:effectLst/>
                        </a:rPr>
                        <a:t>Drama</a:t>
                      </a:r>
                    </a:p>
                  </a:txBody>
                  <a:tcPr marL="68580" marR="68580" marT="0" marB="0" anchor="ctr"/>
                </a:tc>
                <a:extLst>
                  <a:ext uri="{0D108BD9-81ED-4DB2-BD59-A6C34878D82A}">
                    <a16:rowId xmlns:a16="http://schemas.microsoft.com/office/drawing/2014/main" val="2540299868"/>
                  </a:ext>
                </a:extLst>
              </a:tr>
              <a:tr h="252095">
                <a:tc>
                  <a:txBody>
                    <a:bodyPr/>
                    <a:lstStyle/>
                    <a:p>
                      <a:pPr>
                        <a:spcAft>
                          <a:spcPts val="0"/>
                        </a:spcAft>
                      </a:pPr>
                      <a:r>
                        <a:rPr lang="en-US" sz="2000" dirty="0">
                          <a:effectLst/>
                        </a:rPr>
                        <a:t>DT Product Design</a:t>
                      </a:r>
                    </a:p>
                  </a:txBody>
                  <a:tcPr marL="68580" marR="68580" marT="0" marB="0" anchor="ctr"/>
                </a:tc>
                <a:extLst>
                  <a:ext uri="{0D108BD9-81ED-4DB2-BD59-A6C34878D82A}">
                    <a16:rowId xmlns:a16="http://schemas.microsoft.com/office/drawing/2014/main" val="3372541845"/>
                  </a:ext>
                </a:extLst>
              </a:tr>
              <a:tr h="252095">
                <a:tc>
                  <a:txBody>
                    <a:bodyPr/>
                    <a:lstStyle/>
                    <a:p>
                      <a:pPr>
                        <a:spcAft>
                          <a:spcPts val="0"/>
                        </a:spcAft>
                      </a:pPr>
                      <a:r>
                        <a:rPr lang="en-US" sz="2000" dirty="0">
                          <a:effectLst/>
                        </a:rPr>
                        <a:t>Engineering</a:t>
                      </a:r>
                    </a:p>
                  </a:txBody>
                  <a:tcPr marL="68580" marR="68580" marT="0" marB="0" anchor="ctr"/>
                </a:tc>
                <a:extLst>
                  <a:ext uri="{0D108BD9-81ED-4DB2-BD59-A6C34878D82A}">
                    <a16:rowId xmlns:a16="http://schemas.microsoft.com/office/drawing/2014/main" val="1092945337"/>
                  </a:ext>
                </a:extLst>
              </a:tr>
              <a:tr h="252095">
                <a:tc>
                  <a:txBody>
                    <a:bodyPr/>
                    <a:lstStyle/>
                    <a:p>
                      <a:pPr>
                        <a:spcAft>
                          <a:spcPts val="0"/>
                        </a:spcAft>
                      </a:pPr>
                      <a:r>
                        <a:rPr lang="en-US" sz="2000" dirty="0">
                          <a:effectLst/>
                        </a:rPr>
                        <a:t>Enterprise &amp; Marketing</a:t>
                      </a:r>
                    </a:p>
                  </a:txBody>
                  <a:tcPr marL="68580" marR="68580" marT="0" marB="0" anchor="ctr"/>
                </a:tc>
                <a:extLst>
                  <a:ext uri="{0D108BD9-81ED-4DB2-BD59-A6C34878D82A}">
                    <a16:rowId xmlns:a16="http://schemas.microsoft.com/office/drawing/2014/main" val="751666273"/>
                  </a:ext>
                </a:extLst>
              </a:tr>
              <a:tr h="252095">
                <a:tc>
                  <a:txBody>
                    <a:bodyPr/>
                    <a:lstStyle/>
                    <a:p>
                      <a:pPr>
                        <a:spcAft>
                          <a:spcPts val="0"/>
                        </a:spcAft>
                      </a:pPr>
                      <a:r>
                        <a:rPr lang="en-US" sz="2000" dirty="0">
                          <a:effectLst/>
                        </a:rPr>
                        <a:t>Health &amp; Social Care</a:t>
                      </a:r>
                    </a:p>
                  </a:txBody>
                  <a:tcPr marL="68580" marR="68580" marT="0" marB="0" anchor="ctr"/>
                </a:tc>
                <a:extLst>
                  <a:ext uri="{0D108BD9-81ED-4DB2-BD59-A6C34878D82A}">
                    <a16:rowId xmlns:a16="http://schemas.microsoft.com/office/drawing/2014/main" val="2928629699"/>
                  </a:ext>
                </a:extLst>
              </a:tr>
              <a:tr h="252095">
                <a:tc>
                  <a:txBody>
                    <a:bodyPr/>
                    <a:lstStyle/>
                    <a:p>
                      <a:pPr>
                        <a:spcAft>
                          <a:spcPts val="0"/>
                        </a:spcAft>
                      </a:pPr>
                      <a:r>
                        <a:rPr lang="en-US" sz="2000" dirty="0">
                          <a:effectLst/>
                        </a:rPr>
                        <a:t>Hospitality &amp; Catering</a:t>
                      </a:r>
                    </a:p>
                  </a:txBody>
                  <a:tcPr marL="68580" marR="68580" marT="0" marB="0" anchor="ctr"/>
                </a:tc>
                <a:extLst>
                  <a:ext uri="{0D108BD9-81ED-4DB2-BD59-A6C34878D82A}">
                    <a16:rowId xmlns:a16="http://schemas.microsoft.com/office/drawing/2014/main" val="825360044"/>
                  </a:ext>
                </a:extLst>
              </a:tr>
              <a:tr h="252095">
                <a:tc>
                  <a:txBody>
                    <a:bodyPr/>
                    <a:lstStyle/>
                    <a:p>
                      <a:pPr>
                        <a:spcAft>
                          <a:spcPts val="0"/>
                        </a:spcAft>
                      </a:pPr>
                      <a:r>
                        <a:rPr lang="en-US" sz="2000" dirty="0">
                          <a:effectLst/>
                        </a:rPr>
                        <a:t>Media Studies</a:t>
                      </a:r>
                    </a:p>
                  </a:txBody>
                  <a:tcPr marL="68580" marR="68580" marT="0" marB="0" anchor="ctr"/>
                </a:tc>
                <a:extLst>
                  <a:ext uri="{0D108BD9-81ED-4DB2-BD59-A6C34878D82A}">
                    <a16:rowId xmlns:a16="http://schemas.microsoft.com/office/drawing/2014/main" val="3595370175"/>
                  </a:ext>
                </a:extLst>
              </a:tr>
              <a:tr h="252095">
                <a:tc>
                  <a:txBody>
                    <a:bodyPr/>
                    <a:lstStyle/>
                    <a:p>
                      <a:pPr>
                        <a:spcAft>
                          <a:spcPts val="0"/>
                        </a:spcAft>
                      </a:pPr>
                      <a:r>
                        <a:rPr lang="en-US" sz="2000" dirty="0">
                          <a:effectLst/>
                        </a:rPr>
                        <a:t>Music</a:t>
                      </a:r>
                      <a:endParaRPr lang="en-US" sz="2000" baseline="30000" dirty="0">
                        <a:effectLst/>
                      </a:endParaRPr>
                    </a:p>
                  </a:txBody>
                  <a:tcPr marL="68580" marR="68580" marT="0" marB="0" anchor="ctr"/>
                </a:tc>
                <a:extLst>
                  <a:ext uri="{0D108BD9-81ED-4DB2-BD59-A6C34878D82A}">
                    <a16:rowId xmlns:a16="http://schemas.microsoft.com/office/drawing/2014/main" val="3394274551"/>
                  </a:ext>
                </a:extLst>
              </a:tr>
              <a:tr h="252095">
                <a:tc>
                  <a:txBody>
                    <a:bodyPr/>
                    <a:lstStyle/>
                    <a:p>
                      <a:pPr>
                        <a:spcAft>
                          <a:spcPts val="0"/>
                        </a:spcAft>
                      </a:pPr>
                      <a:r>
                        <a:rPr lang="en-US" sz="2000" dirty="0">
                          <a:effectLst/>
                        </a:rPr>
                        <a:t>PE/Sports Science</a:t>
                      </a:r>
                      <a:r>
                        <a:rPr lang="en-US" sz="2000" baseline="30000" dirty="0">
                          <a:effectLst/>
                        </a:rPr>
                        <a:t>2</a:t>
                      </a:r>
                      <a:endParaRPr lang="en-US" sz="2000" dirty="0">
                        <a:effectLst/>
                      </a:endParaRPr>
                    </a:p>
                  </a:txBody>
                  <a:tcPr marL="68580" marR="68580" marT="0" marB="0" anchor="ctr"/>
                </a:tc>
                <a:extLst>
                  <a:ext uri="{0D108BD9-81ED-4DB2-BD59-A6C34878D82A}">
                    <a16:rowId xmlns:a16="http://schemas.microsoft.com/office/drawing/2014/main" val="1407409417"/>
                  </a:ext>
                </a:extLst>
              </a:tr>
              <a:tr h="252095">
                <a:tc>
                  <a:txBody>
                    <a:bodyPr/>
                    <a:lstStyle/>
                    <a:p>
                      <a:pPr>
                        <a:spcAft>
                          <a:spcPts val="0"/>
                        </a:spcAft>
                      </a:pPr>
                      <a:r>
                        <a:rPr lang="en-US" sz="2000" dirty="0">
                          <a:effectLst/>
                        </a:rPr>
                        <a:t>Photography</a:t>
                      </a:r>
                    </a:p>
                  </a:txBody>
                  <a:tcPr marL="68580" marR="68580" marT="0" marB="0" anchor="ctr"/>
                </a:tc>
                <a:extLst>
                  <a:ext uri="{0D108BD9-81ED-4DB2-BD59-A6C34878D82A}">
                    <a16:rowId xmlns:a16="http://schemas.microsoft.com/office/drawing/2014/main" val="3621202415"/>
                  </a:ext>
                </a:extLst>
              </a:tr>
              <a:tr h="252095">
                <a:tc>
                  <a:txBody>
                    <a:bodyPr/>
                    <a:lstStyle/>
                    <a:p>
                      <a:pPr>
                        <a:spcAft>
                          <a:spcPts val="0"/>
                        </a:spcAft>
                      </a:pPr>
                      <a:r>
                        <a:rPr lang="en-US" sz="2000" dirty="0">
                          <a:effectLst/>
                        </a:rPr>
                        <a:t>Religious Studies</a:t>
                      </a:r>
                    </a:p>
                  </a:txBody>
                  <a:tcPr marL="68580" marR="68580" marT="0" marB="0" anchor="ctr"/>
                </a:tc>
                <a:extLst>
                  <a:ext uri="{0D108BD9-81ED-4DB2-BD59-A6C34878D82A}">
                    <a16:rowId xmlns:a16="http://schemas.microsoft.com/office/drawing/2014/main" val="2891711422"/>
                  </a:ext>
                </a:extLst>
              </a:tr>
              <a:tr h="252095">
                <a:tc>
                  <a:txBody>
                    <a:bodyPr/>
                    <a:lstStyle/>
                    <a:p>
                      <a:pPr>
                        <a:spcAft>
                          <a:spcPts val="0"/>
                        </a:spcAft>
                      </a:pPr>
                      <a:r>
                        <a:rPr lang="en-US" sz="2000" dirty="0">
                          <a:effectLst/>
                        </a:rPr>
                        <a:t>Sociology</a:t>
                      </a:r>
                    </a:p>
                  </a:txBody>
                  <a:tcPr marL="68580" marR="68580" marT="0" marB="0" anchor="ctr"/>
                </a:tc>
                <a:extLst>
                  <a:ext uri="{0D108BD9-81ED-4DB2-BD59-A6C34878D82A}">
                    <a16:rowId xmlns:a16="http://schemas.microsoft.com/office/drawing/2014/main" val="2396816943"/>
                  </a:ext>
                </a:extLst>
              </a:tr>
              <a:tr h="252095">
                <a:tc>
                  <a:txBody>
                    <a:bodyPr/>
                    <a:lstStyle/>
                    <a:p>
                      <a:pPr>
                        <a:spcAft>
                          <a:spcPts val="0"/>
                        </a:spcAft>
                      </a:pPr>
                      <a:r>
                        <a:rPr lang="en-US" sz="2000" dirty="0">
                          <a:effectLst/>
                        </a:rPr>
                        <a:t>Art</a:t>
                      </a:r>
                      <a:r>
                        <a:rPr lang="en-US" sz="2000" baseline="30000" dirty="0">
                          <a:effectLst/>
                        </a:rPr>
                        <a:t>3</a:t>
                      </a:r>
                      <a:endParaRPr lang="en-US" sz="2000" dirty="0">
                        <a:effectLst/>
                      </a:endParaRPr>
                    </a:p>
                  </a:txBody>
                  <a:tcPr marL="68580" marR="68580" marT="0" marB="0" anchor="ctr"/>
                </a:tc>
                <a:extLst>
                  <a:ext uri="{0D108BD9-81ED-4DB2-BD59-A6C34878D82A}">
                    <a16:rowId xmlns:a16="http://schemas.microsoft.com/office/drawing/2014/main" val="3762460824"/>
                  </a:ext>
                </a:extLst>
              </a:tr>
              <a:tr h="252095">
                <a:tc>
                  <a:txBody>
                    <a:bodyPr/>
                    <a:lstStyle/>
                    <a:p>
                      <a:pPr>
                        <a:spcAft>
                          <a:spcPts val="0"/>
                        </a:spcAft>
                      </a:pPr>
                      <a:r>
                        <a:rPr lang="en-US" sz="2000" dirty="0">
                          <a:effectLst/>
                        </a:rPr>
                        <a:t>3D Art</a:t>
                      </a:r>
                      <a:r>
                        <a:rPr lang="en-US" sz="2000" baseline="30000" dirty="0">
                          <a:effectLst/>
                        </a:rPr>
                        <a:t>3</a:t>
                      </a:r>
                      <a:endParaRPr lang="en-US" sz="2000" dirty="0">
                        <a:effectLst/>
                      </a:endParaRPr>
                    </a:p>
                  </a:txBody>
                  <a:tcPr marL="68580" marR="68580" marT="0" marB="0" anchor="ctr"/>
                </a:tc>
                <a:extLst>
                  <a:ext uri="{0D108BD9-81ED-4DB2-BD59-A6C34878D82A}">
                    <a16:rowId xmlns:a16="http://schemas.microsoft.com/office/drawing/2014/main" val="2941225547"/>
                  </a:ext>
                </a:extLst>
              </a:tr>
              <a:tr h="252095">
                <a:tc>
                  <a:txBody>
                    <a:bodyPr/>
                    <a:lstStyle/>
                    <a:p>
                      <a:pPr>
                        <a:spcAft>
                          <a:spcPts val="0"/>
                        </a:spcAft>
                      </a:pPr>
                      <a:endParaRPr lang="en-US" sz="2000" baseline="30000" dirty="0">
                        <a:effectLst/>
                      </a:endParaRPr>
                    </a:p>
                  </a:txBody>
                  <a:tcPr marL="68580" marR="68580" marT="0" marB="0" anchor="ctr"/>
                </a:tc>
                <a:extLst>
                  <a:ext uri="{0D108BD9-81ED-4DB2-BD59-A6C34878D82A}">
                    <a16:rowId xmlns:a16="http://schemas.microsoft.com/office/drawing/2014/main" val="2450578646"/>
                  </a:ext>
                </a:extLst>
              </a:tr>
            </a:tbl>
          </a:graphicData>
        </a:graphic>
      </p:graphicFrame>
    </p:spTree>
    <p:extLst>
      <p:ext uri="{BB962C8B-B14F-4D97-AF65-F5344CB8AC3E}">
        <p14:creationId xmlns:p14="http://schemas.microsoft.com/office/powerpoint/2010/main" val="3056878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2417" y="794176"/>
            <a:ext cx="4104705" cy="707886"/>
          </a:xfrm>
          <a:prstGeom prst="rect">
            <a:avLst/>
          </a:prstGeom>
          <a:solidFill>
            <a:schemeClr val="bg1">
              <a:lumMod val="85000"/>
            </a:schemeClr>
          </a:solidFill>
        </p:spPr>
        <p:txBody>
          <a:bodyPr wrap="square" lIns="91440" tIns="45720" rIns="91440" bIns="45720" rtlCol="0" anchor="t">
            <a:spAutoFit/>
          </a:bodyPr>
          <a:lstStyle/>
          <a:p>
            <a:pPr algn="ctr"/>
            <a:r>
              <a:rPr lang="en-GB" sz="4000" b="1" dirty="0">
                <a:solidFill>
                  <a:srgbClr val="FFFF00"/>
                </a:solidFill>
                <a:latin typeface="Corbel"/>
              </a:rPr>
              <a:t>Yellow Pathway</a:t>
            </a:r>
            <a:endParaRPr lang="en-GB" sz="7200" b="1" dirty="0">
              <a:solidFill>
                <a:srgbClr val="FFFF00"/>
              </a:solidFill>
              <a:latin typeface="Corbel"/>
            </a:endParaRPr>
          </a:p>
        </p:txBody>
      </p:sp>
      <p:sp>
        <p:nvSpPr>
          <p:cNvPr id="5" name="TextBox 4"/>
          <p:cNvSpPr txBox="1"/>
          <p:nvPr/>
        </p:nvSpPr>
        <p:spPr>
          <a:xfrm>
            <a:off x="980054" y="2539782"/>
            <a:ext cx="5238412" cy="3170099"/>
          </a:xfrm>
          <a:prstGeom prst="rect">
            <a:avLst/>
          </a:prstGeom>
          <a:noFill/>
        </p:spPr>
        <p:txBody>
          <a:bodyPr wrap="square" lIns="91440" tIns="45720" rIns="91440" bIns="45720" rtlCol="0" anchor="t">
            <a:spAutoFit/>
          </a:bodyPr>
          <a:lstStyle/>
          <a:p>
            <a:pPr algn="ctr"/>
            <a:r>
              <a:rPr lang="en-GB" sz="3600" b="1" dirty="0">
                <a:latin typeface="Century Gothic"/>
              </a:rPr>
              <a:t>Choose 4 subjects from the Open Block. </a:t>
            </a:r>
            <a:endParaRPr lang="en-GB" sz="3600" b="1">
              <a:latin typeface="Century Gothic" panose="020B0502020202020204" pitchFamily="34" charset="0"/>
            </a:endParaRPr>
          </a:p>
          <a:p>
            <a:pPr algn="ctr"/>
            <a:r>
              <a:rPr lang="en-GB" sz="3200" dirty="0">
                <a:latin typeface="Century Gothic"/>
              </a:rPr>
              <a:t>This can include any EBacc subject not already selected previously.</a:t>
            </a:r>
          </a:p>
        </p:txBody>
      </p:sp>
      <p:graphicFrame>
        <p:nvGraphicFramePr>
          <p:cNvPr id="7" name="Table 6">
            <a:extLst>
              <a:ext uri="{FF2B5EF4-FFF2-40B4-BE49-F238E27FC236}">
                <a16:creationId xmlns:a16="http://schemas.microsoft.com/office/drawing/2014/main" id="{0E172DBC-4AAD-851F-25BD-367CF048AE8A}"/>
              </a:ext>
            </a:extLst>
          </p:cNvPr>
          <p:cNvGraphicFramePr>
            <a:graphicFrameLocks noGrp="1"/>
          </p:cNvGraphicFramePr>
          <p:nvPr>
            <p:extLst>
              <p:ext uri="{D42A27DB-BD31-4B8C-83A1-F6EECF244321}">
                <p14:modId xmlns:p14="http://schemas.microsoft.com/office/powerpoint/2010/main" val="1035608902"/>
              </p:ext>
            </p:extLst>
          </p:nvPr>
        </p:nvGraphicFramePr>
        <p:xfrm>
          <a:off x="6644268" y="102219"/>
          <a:ext cx="4761550" cy="6348095"/>
        </p:xfrm>
        <a:graphic>
          <a:graphicData uri="http://schemas.openxmlformats.org/drawingml/2006/table">
            <a:tbl>
              <a:tblPr firstRow="1" firstCol="1" bandRow="1">
                <a:tableStyleId>{5C22544A-7EE6-4342-B048-85BDC9FD1C3A}</a:tableStyleId>
              </a:tblPr>
              <a:tblGrid>
                <a:gridCol w="4761550">
                  <a:extLst>
                    <a:ext uri="{9D8B030D-6E8A-4147-A177-3AD203B41FA5}">
                      <a16:colId xmlns:a16="http://schemas.microsoft.com/office/drawing/2014/main" val="3128725717"/>
                    </a:ext>
                  </a:extLst>
                </a:gridCol>
              </a:tblGrid>
              <a:tr h="252095">
                <a:tc>
                  <a:txBody>
                    <a:bodyPr/>
                    <a:lstStyle/>
                    <a:p>
                      <a:pPr>
                        <a:spcAft>
                          <a:spcPts val="0"/>
                        </a:spcAft>
                      </a:pPr>
                      <a:r>
                        <a:rPr lang="en-US" sz="2000" dirty="0">
                          <a:solidFill>
                            <a:schemeClr val="bg1">
                              <a:lumMod val="50000"/>
                            </a:schemeClr>
                          </a:solidFill>
                          <a:effectLst/>
                        </a:rPr>
                        <a:t>Geography</a:t>
                      </a:r>
                    </a:p>
                  </a:txBody>
                  <a:tcPr marL="68580" marR="68580" marT="0" marB="0" anchor="ctr">
                    <a:solidFill>
                      <a:srgbClr val="FFFF00"/>
                    </a:solidFill>
                  </a:tcPr>
                </a:tc>
                <a:extLst>
                  <a:ext uri="{0D108BD9-81ED-4DB2-BD59-A6C34878D82A}">
                    <a16:rowId xmlns:a16="http://schemas.microsoft.com/office/drawing/2014/main" val="3208928667"/>
                  </a:ext>
                </a:extLst>
              </a:tr>
              <a:tr h="252095">
                <a:tc>
                  <a:txBody>
                    <a:bodyPr/>
                    <a:lstStyle/>
                    <a:p>
                      <a:pPr>
                        <a:spcAft>
                          <a:spcPts val="0"/>
                        </a:spcAft>
                      </a:pPr>
                      <a:r>
                        <a:rPr lang="en-US" sz="2000" dirty="0">
                          <a:solidFill>
                            <a:schemeClr val="bg1">
                              <a:lumMod val="50000"/>
                            </a:schemeClr>
                          </a:solidFill>
                          <a:effectLst/>
                        </a:rPr>
                        <a:t>History</a:t>
                      </a:r>
                    </a:p>
                  </a:txBody>
                  <a:tcPr marL="68580" marR="68580" marT="0" marB="0" anchor="ctr">
                    <a:solidFill>
                      <a:srgbClr val="FFFF00"/>
                    </a:solidFill>
                  </a:tcPr>
                </a:tc>
                <a:extLst>
                  <a:ext uri="{0D108BD9-81ED-4DB2-BD59-A6C34878D82A}">
                    <a16:rowId xmlns:a16="http://schemas.microsoft.com/office/drawing/2014/main" val="1124586668"/>
                  </a:ext>
                </a:extLst>
              </a:tr>
              <a:tr h="252095">
                <a:tc>
                  <a:txBody>
                    <a:bodyPr/>
                    <a:lstStyle/>
                    <a:p>
                      <a:pPr>
                        <a:spcAft>
                          <a:spcPts val="0"/>
                        </a:spcAft>
                      </a:pPr>
                      <a:r>
                        <a:rPr lang="en-US" sz="2000" dirty="0">
                          <a:solidFill>
                            <a:schemeClr val="bg1">
                              <a:lumMod val="50000"/>
                            </a:schemeClr>
                          </a:solidFill>
                          <a:effectLst/>
                        </a:rPr>
                        <a:t>French/Spanish</a:t>
                      </a:r>
                      <a:r>
                        <a:rPr lang="en-US" sz="2000" baseline="30000" dirty="0">
                          <a:solidFill>
                            <a:schemeClr val="bg1">
                              <a:lumMod val="50000"/>
                            </a:schemeClr>
                          </a:solidFill>
                          <a:effectLst/>
                        </a:rPr>
                        <a:t>1</a:t>
                      </a:r>
                      <a:endParaRPr lang="en-US" sz="2000" dirty="0">
                        <a:solidFill>
                          <a:schemeClr val="bg1">
                            <a:lumMod val="50000"/>
                          </a:schemeClr>
                        </a:solidFill>
                        <a:effectLst/>
                      </a:endParaRPr>
                    </a:p>
                  </a:txBody>
                  <a:tcPr marL="68580" marR="68580" marT="0" marB="0" anchor="ctr">
                    <a:solidFill>
                      <a:srgbClr val="FFFF00"/>
                    </a:solidFill>
                  </a:tcPr>
                </a:tc>
                <a:extLst>
                  <a:ext uri="{0D108BD9-81ED-4DB2-BD59-A6C34878D82A}">
                    <a16:rowId xmlns:a16="http://schemas.microsoft.com/office/drawing/2014/main" val="3908348011"/>
                  </a:ext>
                </a:extLst>
              </a:tr>
              <a:tr h="252095">
                <a:tc>
                  <a:txBody>
                    <a:bodyPr/>
                    <a:lstStyle/>
                    <a:p>
                      <a:pPr>
                        <a:spcAft>
                          <a:spcPts val="0"/>
                        </a:spcAft>
                      </a:pPr>
                      <a:r>
                        <a:rPr lang="en-US" sz="2000" dirty="0">
                          <a:solidFill>
                            <a:schemeClr val="bg1">
                              <a:lumMod val="50000"/>
                            </a:schemeClr>
                          </a:solidFill>
                          <a:effectLst/>
                        </a:rPr>
                        <a:t>Computer Science</a:t>
                      </a:r>
                    </a:p>
                  </a:txBody>
                  <a:tcPr marL="68580" marR="68580" marT="0" marB="0" anchor="ctr">
                    <a:solidFill>
                      <a:srgbClr val="FFFF00"/>
                    </a:solidFill>
                  </a:tcPr>
                </a:tc>
                <a:extLst>
                  <a:ext uri="{0D108BD9-81ED-4DB2-BD59-A6C34878D82A}">
                    <a16:rowId xmlns:a16="http://schemas.microsoft.com/office/drawing/2014/main" val="969125515"/>
                  </a:ext>
                </a:extLst>
              </a:tr>
              <a:tr h="252095">
                <a:tc>
                  <a:txBody>
                    <a:bodyPr/>
                    <a:lstStyle/>
                    <a:p>
                      <a:pPr>
                        <a:spcAft>
                          <a:spcPts val="0"/>
                        </a:spcAft>
                      </a:pPr>
                      <a:r>
                        <a:rPr lang="en-US" sz="2000" dirty="0">
                          <a:solidFill>
                            <a:schemeClr val="bg1">
                              <a:lumMod val="50000"/>
                            </a:schemeClr>
                          </a:solidFill>
                          <a:effectLst/>
                        </a:rPr>
                        <a:t>Triple Science</a:t>
                      </a:r>
                    </a:p>
                  </a:txBody>
                  <a:tcPr marL="68580" marR="68580" marT="0" marB="0" anchor="ctr">
                    <a:solidFill>
                      <a:srgbClr val="FFFF00"/>
                    </a:solidFill>
                  </a:tcPr>
                </a:tc>
                <a:extLst>
                  <a:ext uri="{0D108BD9-81ED-4DB2-BD59-A6C34878D82A}">
                    <a16:rowId xmlns:a16="http://schemas.microsoft.com/office/drawing/2014/main" val="3270024312"/>
                  </a:ext>
                </a:extLst>
              </a:tr>
              <a:tr h="252095">
                <a:tc>
                  <a:txBody>
                    <a:bodyPr/>
                    <a:lstStyle/>
                    <a:p>
                      <a:pPr>
                        <a:spcAft>
                          <a:spcPts val="0"/>
                        </a:spcAft>
                      </a:pPr>
                      <a:r>
                        <a:rPr lang="en-US" sz="2000" dirty="0">
                          <a:solidFill>
                            <a:schemeClr val="bg1">
                              <a:lumMod val="50000"/>
                            </a:schemeClr>
                          </a:solidFill>
                          <a:effectLst/>
                        </a:rPr>
                        <a:t>Creative iMedia</a:t>
                      </a:r>
                    </a:p>
                  </a:txBody>
                  <a:tcPr marL="68580" marR="68580" marT="0" marB="0" anchor="ctr">
                    <a:solidFill>
                      <a:srgbClr val="FFFF00"/>
                    </a:solidFill>
                  </a:tcPr>
                </a:tc>
                <a:extLst>
                  <a:ext uri="{0D108BD9-81ED-4DB2-BD59-A6C34878D82A}">
                    <a16:rowId xmlns:a16="http://schemas.microsoft.com/office/drawing/2014/main" val="586496630"/>
                  </a:ext>
                </a:extLst>
              </a:tr>
              <a:tr h="252095">
                <a:tc>
                  <a:txBody>
                    <a:bodyPr/>
                    <a:lstStyle/>
                    <a:p>
                      <a:pPr>
                        <a:spcAft>
                          <a:spcPts val="0"/>
                        </a:spcAft>
                      </a:pPr>
                      <a:r>
                        <a:rPr lang="en-US" sz="2000" dirty="0">
                          <a:solidFill>
                            <a:schemeClr val="bg1">
                              <a:lumMod val="50000"/>
                            </a:schemeClr>
                          </a:solidFill>
                          <a:effectLst/>
                        </a:rPr>
                        <a:t>Drama</a:t>
                      </a:r>
                    </a:p>
                  </a:txBody>
                  <a:tcPr marL="68580" marR="68580" marT="0" marB="0" anchor="ctr">
                    <a:solidFill>
                      <a:srgbClr val="FFFF00"/>
                    </a:solidFill>
                  </a:tcPr>
                </a:tc>
                <a:extLst>
                  <a:ext uri="{0D108BD9-81ED-4DB2-BD59-A6C34878D82A}">
                    <a16:rowId xmlns:a16="http://schemas.microsoft.com/office/drawing/2014/main" val="1617588023"/>
                  </a:ext>
                </a:extLst>
              </a:tr>
              <a:tr h="252095">
                <a:tc>
                  <a:txBody>
                    <a:bodyPr/>
                    <a:lstStyle/>
                    <a:p>
                      <a:pPr>
                        <a:spcAft>
                          <a:spcPts val="0"/>
                        </a:spcAft>
                      </a:pPr>
                      <a:r>
                        <a:rPr lang="en-US" sz="2000" dirty="0">
                          <a:solidFill>
                            <a:schemeClr val="bg1">
                              <a:lumMod val="50000"/>
                            </a:schemeClr>
                          </a:solidFill>
                          <a:effectLst/>
                        </a:rPr>
                        <a:t>DT Product Design</a:t>
                      </a:r>
                    </a:p>
                  </a:txBody>
                  <a:tcPr marL="68580" marR="68580" marT="0" marB="0" anchor="ctr">
                    <a:solidFill>
                      <a:srgbClr val="FFFF00"/>
                    </a:solidFill>
                  </a:tcPr>
                </a:tc>
                <a:extLst>
                  <a:ext uri="{0D108BD9-81ED-4DB2-BD59-A6C34878D82A}">
                    <a16:rowId xmlns:a16="http://schemas.microsoft.com/office/drawing/2014/main" val="1081223612"/>
                  </a:ext>
                </a:extLst>
              </a:tr>
              <a:tr h="252095">
                <a:tc>
                  <a:txBody>
                    <a:bodyPr/>
                    <a:lstStyle/>
                    <a:p>
                      <a:pPr>
                        <a:spcAft>
                          <a:spcPts val="0"/>
                        </a:spcAft>
                      </a:pPr>
                      <a:r>
                        <a:rPr lang="en-US" sz="2000" dirty="0">
                          <a:solidFill>
                            <a:schemeClr val="bg1">
                              <a:lumMod val="50000"/>
                            </a:schemeClr>
                          </a:solidFill>
                          <a:effectLst/>
                        </a:rPr>
                        <a:t>Engineering</a:t>
                      </a:r>
                    </a:p>
                  </a:txBody>
                  <a:tcPr marL="68580" marR="68580" marT="0" marB="0" anchor="ctr">
                    <a:solidFill>
                      <a:srgbClr val="FFFF00"/>
                    </a:solidFill>
                  </a:tcPr>
                </a:tc>
                <a:extLst>
                  <a:ext uri="{0D108BD9-81ED-4DB2-BD59-A6C34878D82A}">
                    <a16:rowId xmlns:a16="http://schemas.microsoft.com/office/drawing/2014/main" val="3279647741"/>
                  </a:ext>
                </a:extLst>
              </a:tr>
              <a:tr h="252095">
                <a:tc>
                  <a:txBody>
                    <a:bodyPr/>
                    <a:lstStyle/>
                    <a:p>
                      <a:pPr>
                        <a:spcAft>
                          <a:spcPts val="0"/>
                        </a:spcAft>
                      </a:pPr>
                      <a:r>
                        <a:rPr lang="en-US" sz="2000" dirty="0">
                          <a:solidFill>
                            <a:schemeClr val="bg1">
                              <a:lumMod val="50000"/>
                            </a:schemeClr>
                          </a:solidFill>
                          <a:effectLst/>
                        </a:rPr>
                        <a:t>Enterprise &amp; Marketing</a:t>
                      </a:r>
                    </a:p>
                  </a:txBody>
                  <a:tcPr marL="68580" marR="68580" marT="0" marB="0" anchor="ctr">
                    <a:solidFill>
                      <a:srgbClr val="FFFF00"/>
                    </a:solidFill>
                  </a:tcPr>
                </a:tc>
                <a:extLst>
                  <a:ext uri="{0D108BD9-81ED-4DB2-BD59-A6C34878D82A}">
                    <a16:rowId xmlns:a16="http://schemas.microsoft.com/office/drawing/2014/main" val="3636142108"/>
                  </a:ext>
                </a:extLst>
              </a:tr>
              <a:tr h="252095">
                <a:tc>
                  <a:txBody>
                    <a:bodyPr/>
                    <a:lstStyle/>
                    <a:p>
                      <a:pPr>
                        <a:spcAft>
                          <a:spcPts val="0"/>
                        </a:spcAft>
                      </a:pPr>
                      <a:r>
                        <a:rPr lang="en-US" sz="2000" dirty="0">
                          <a:solidFill>
                            <a:schemeClr val="bg1">
                              <a:lumMod val="50000"/>
                            </a:schemeClr>
                          </a:solidFill>
                          <a:effectLst/>
                        </a:rPr>
                        <a:t>Health &amp; Social Care</a:t>
                      </a:r>
                    </a:p>
                  </a:txBody>
                  <a:tcPr marL="68580" marR="68580" marT="0" marB="0" anchor="ctr">
                    <a:solidFill>
                      <a:srgbClr val="FFFF00"/>
                    </a:solidFill>
                  </a:tcPr>
                </a:tc>
                <a:extLst>
                  <a:ext uri="{0D108BD9-81ED-4DB2-BD59-A6C34878D82A}">
                    <a16:rowId xmlns:a16="http://schemas.microsoft.com/office/drawing/2014/main" val="4224269611"/>
                  </a:ext>
                </a:extLst>
              </a:tr>
              <a:tr h="252095">
                <a:tc>
                  <a:txBody>
                    <a:bodyPr/>
                    <a:lstStyle/>
                    <a:p>
                      <a:pPr>
                        <a:spcAft>
                          <a:spcPts val="0"/>
                        </a:spcAft>
                      </a:pPr>
                      <a:r>
                        <a:rPr lang="en-US" sz="2000" dirty="0">
                          <a:solidFill>
                            <a:schemeClr val="bg1">
                              <a:lumMod val="50000"/>
                            </a:schemeClr>
                          </a:solidFill>
                          <a:effectLst/>
                        </a:rPr>
                        <a:t>Hospitality &amp; Catering</a:t>
                      </a:r>
                    </a:p>
                  </a:txBody>
                  <a:tcPr marL="68580" marR="68580" marT="0" marB="0" anchor="ctr">
                    <a:solidFill>
                      <a:srgbClr val="FFFF00"/>
                    </a:solidFill>
                  </a:tcPr>
                </a:tc>
                <a:extLst>
                  <a:ext uri="{0D108BD9-81ED-4DB2-BD59-A6C34878D82A}">
                    <a16:rowId xmlns:a16="http://schemas.microsoft.com/office/drawing/2014/main" val="4148927437"/>
                  </a:ext>
                </a:extLst>
              </a:tr>
              <a:tr h="252095">
                <a:tc>
                  <a:txBody>
                    <a:bodyPr/>
                    <a:lstStyle/>
                    <a:p>
                      <a:pPr>
                        <a:spcAft>
                          <a:spcPts val="0"/>
                        </a:spcAft>
                      </a:pPr>
                      <a:r>
                        <a:rPr lang="en-US" sz="2000" dirty="0">
                          <a:solidFill>
                            <a:schemeClr val="bg1">
                              <a:lumMod val="50000"/>
                            </a:schemeClr>
                          </a:solidFill>
                          <a:effectLst/>
                        </a:rPr>
                        <a:t>Media Studies</a:t>
                      </a:r>
                    </a:p>
                  </a:txBody>
                  <a:tcPr marL="68580" marR="68580" marT="0" marB="0" anchor="ctr">
                    <a:solidFill>
                      <a:srgbClr val="FFFF00"/>
                    </a:solidFill>
                  </a:tcPr>
                </a:tc>
                <a:extLst>
                  <a:ext uri="{0D108BD9-81ED-4DB2-BD59-A6C34878D82A}">
                    <a16:rowId xmlns:a16="http://schemas.microsoft.com/office/drawing/2014/main" val="2727790058"/>
                  </a:ext>
                </a:extLst>
              </a:tr>
              <a:tr h="252095">
                <a:tc>
                  <a:txBody>
                    <a:bodyPr/>
                    <a:lstStyle/>
                    <a:p>
                      <a:pPr>
                        <a:spcAft>
                          <a:spcPts val="0"/>
                        </a:spcAft>
                      </a:pPr>
                      <a:r>
                        <a:rPr lang="en-US" sz="2000" dirty="0">
                          <a:solidFill>
                            <a:schemeClr val="bg1">
                              <a:lumMod val="50000"/>
                            </a:schemeClr>
                          </a:solidFill>
                          <a:effectLst/>
                        </a:rPr>
                        <a:t>Music</a:t>
                      </a:r>
                      <a:endParaRPr lang="en-US" sz="2000" baseline="30000" dirty="0">
                        <a:solidFill>
                          <a:schemeClr val="bg1">
                            <a:lumMod val="50000"/>
                          </a:schemeClr>
                        </a:solidFill>
                        <a:effectLst/>
                      </a:endParaRPr>
                    </a:p>
                  </a:txBody>
                  <a:tcPr marL="68580" marR="68580" marT="0" marB="0" anchor="ctr">
                    <a:solidFill>
                      <a:srgbClr val="FFFF00"/>
                    </a:solidFill>
                  </a:tcPr>
                </a:tc>
                <a:extLst>
                  <a:ext uri="{0D108BD9-81ED-4DB2-BD59-A6C34878D82A}">
                    <a16:rowId xmlns:a16="http://schemas.microsoft.com/office/drawing/2014/main" val="3678306156"/>
                  </a:ext>
                </a:extLst>
              </a:tr>
              <a:tr h="252095">
                <a:tc>
                  <a:txBody>
                    <a:bodyPr/>
                    <a:lstStyle/>
                    <a:p>
                      <a:pPr>
                        <a:spcAft>
                          <a:spcPts val="0"/>
                        </a:spcAft>
                      </a:pPr>
                      <a:r>
                        <a:rPr lang="en-US" sz="2000" dirty="0">
                          <a:solidFill>
                            <a:schemeClr val="bg1">
                              <a:lumMod val="50000"/>
                            </a:schemeClr>
                          </a:solidFill>
                          <a:effectLst/>
                        </a:rPr>
                        <a:t>PE/Sports Science</a:t>
                      </a:r>
                      <a:r>
                        <a:rPr lang="en-US" sz="2000" baseline="30000" dirty="0">
                          <a:solidFill>
                            <a:schemeClr val="bg1">
                              <a:lumMod val="50000"/>
                            </a:schemeClr>
                          </a:solidFill>
                          <a:effectLst/>
                        </a:rPr>
                        <a:t>2</a:t>
                      </a:r>
                      <a:endParaRPr lang="en-US" sz="2000" dirty="0">
                        <a:solidFill>
                          <a:schemeClr val="bg1">
                            <a:lumMod val="50000"/>
                          </a:schemeClr>
                        </a:solidFill>
                        <a:effectLst/>
                      </a:endParaRPr>
                    </a:p>
                  </a:txBody>
                  <a:tcPr marL="68580" marR="68580" marT="0" marB="0" anchor="ctr">
                    <a:solidFill>
                      <a:srgbClr val="FFFF00"/>
                    </a:solidFill>
                  </a:tcPr>
                </a:tc>
                <a:extLst>
                  <a:ext uri="{0D108BD9-81ED-4DB2-BD59-A6C34878D82A}">
                    <a16:rowId xmlns:a16="http://schemas.microsoft.com/office/drawing/2014/main" val="3887594417"/>
                  </a:ext>
                </a:extLst>
              </a:tr>
              <a:tr h="252095">
                <a:tc>
                  <a:txBody>
                    <a:bodyPr/>
                    <a:lstStyle/>
                    <a:p>
                      <a:pPr>
                        <a:spcAft>
                          <a:spcPts val="0"/>
                        </a:spcAft>
                      </a:pPr>
                      <a:r>
                        <a:rPr lang="en-US" sz="2000" dirty="0">
                          <a:solidFill>
                            <a:schemeClr val="bg1">
                              <a:lumMod val="50000"/>
                            </a:schemeClr>
                          </a:solidFill>
                          <a:effectLst/>
                        </a:rPr>
                        <a:t>Photography</a:t>
                      </a:r>
                    </a:p>
                  </a:txBody>
                  <a:tcPr marL="68580" marR="68580" marT="0" marB="0" anchor="ctr">
                    <a:solidFill>
                      <a:srgbClr val="FFFF00"/>
                    </a:solidFill>
                  </a:tcPr>
                </a:tc>
                <a:extLst>
                  <a:ext uri="{0D108BD9-81ED-4DB2-BD59-A6C34878D82A}">
                    <a16:rowId xmlns:a16="http://schemas.microsoft.com/office/drawing/2014/main" val="2399021185"/>
                  </a:ext>
                </a:extLst>
              </a:tr>
              <a:tr h="252095">
                <a:tc>
                  <a:txBody>
                    <a:bodyPr/>
                    <a:lstStyle/>
                    <a:p>
                      <a:pPr>
                        <a:spcAft>
                          <a:spcPts val="0"/>
                        </a:spcAft>
                      </a:pPr>
                      <a:r>
                        <a:rPr lang="en-US" sz="2000" dirty="0">
                          <a:solidFill>
                            <a:schemeClr val="bg1">
                              <a:lumMod val="50000"/>
                            </a:schemeClr>
                          </a:solidFill>
                          <a:effectLst/>
                        </a:rPr>
                        <a:t>Religious Studies</a:t>
                      </a:r>
                    </a:p>
                  </a:txBody>
                  <a:tcPr marL="68580" marR="68580" marT="0" marB="0" anchor="ctr">
                    <a:solidFill>
                      <a:srgbClr val="FFFF00"/>
                    </a:solidFill>
                  </a:tcPr>
                </a:tc>
                <a:extLst>
                  <a:ext uri="{0D108BD9-81ED-4DB2-BD59-A6C34878D82A}">
                    <a16:rowId xmlns:a16="http://schemas.microsoft.com/office/drawing/2014/main" val="2203708686"/>
                  </a:ext>
                </a:extLst>
              </a:tr>
              <a:tr h="252095">
                <a:tc>
                  <a:txBody>
                    <a:bodyPr/>
                    <a:lstStyle/>
                    <a:p>
                      <a:pPr>
                        <a:spcAft>
                          <a:spcPts val="0"/>
                        </a:spcAft>
                      </a:pPr>
                      <a:r>
                        <a:rPr lang="en-US" sz="2000" dirty="0">
                          <a:solidFill>
                            <a:schemeClr val="bg1">
                              <a:lumMod val="50000"/>
                            </a:schemeClr>
                          </a:solidFill>
                          <a:effectLst/>
                        </a:rPr>
                        <a:t>Sociology</a:t>
                      </a:r>
                    </a:p>
                  </a:txBody>
                  <a:tcPr marL="68580" marR="68580" marT="0" marB="0" anchor="ctr">
                    <a:solidFill>
                      <a:srgbClr val="FFFF00"/>
                    </a:solidFill>
                  </a:tcPr>
                </a:tc>
                <a:extLst>
                  <a:ext uri="{0D108BD9-81ED-4DB2-BD59-A6C34878D82A}">
                    <a16:rowId xmlns:a16="http://schemas.microsoft.com/office/drawing/2014/main" val="3108159822"/>
                  </a:ext>
                </a:extLst>
              </a:tr>
              <a:tr h="252095">
                <a:tc>
                  <a:txBody>
                    <a:bodyPr/>
                    <a:lstStyle/>
                    <a:p>
                      <a:pPr>
                        <a:spcAft>
                          <a:spcPts val="0"/>
                        </a:spcAft>
                      </a:pPr>
                      <a:r>
                        <a:rPr lang="en-US" sz="2000" dirty="0">
                          <a:solidFill>
                            <a:schemeClr val="bg1">
                              <a:lumMod val="50000"/>
                            </a:schemeClr>
                          </a:solidFill>
                          <a:effectLst/>
                        </a:rPr>
                        <a:t>Art</a:t>
                      </a:r>
                      <a:r>
                        <a:rPr lang="en-US" sz="2000" baseline="30000" dirty="0">
                          <a:solidFill>
                            <a:schemeClr val="bg1">
                              <a:lumMod val="50000"/>
                            </a:schemeClr>
                          </a:solidFill>
                          <a:effectLst/>
                        </a:rPr>
                        <a:t>3</a:t>
                      </a:r>
                      <a:endParaRPr lang="en-US" sz="2000" dirty="0">
                        <a:solidFill>
                          <a:schemeClr val="bg1">
                            <a:lumMod val="50000"/>
                          </a:schemeClr>
                        </a:solidFill>
                        <a:effectLst/>
                      </a:endParaRPr>
                    </a:p>
                  </a:txBody>
                  <a:tcPr marL="68580" marR="68580" marT="0" marB="0" anchor="ctr">
                    <a:solidFill>
                      <a:srgbClr val="FFFF00"/>
                    </a:solidFill>
                  </a:tcPr>
                </a:tc>
                <a:extLst>
                  <a:ext uri="{0D108BD9-81ED-4DB2-BD59-A6C34878D82A}">
                    <a16:rowId xmlns:a16="http://schemas.microsoft.com/office/drawing/2014/main" val="758832802"/>
                  </a:ext>
                </a:extLst>
              </a:tr>
              <a:tr h="252095">
                <a:tc>
                  <a:txBody>
                    <a:bodyPr/>
                    <a:lstStyle/>
                    <a:p>
                      <a:pPr>
                        <a:spcAft>
                          <a:spcPts val="0"/>
                        </a:spcAft>
                      </a:pPr>
                      <a:r>
                        <a:rPr lang="en-US" sz="2000" dirty="0">
                          <a:solidFill>
                            <a:schemeClr val="bg1">
                              <a:lumMod val="50000"/>
                            </a:schemeClr>
                          </a:solidFill>
                          <a:effectLst/>
                        </a:rPr>
                        <a:t>3D Art</a:t>
                      </a:r>
                      <a:r>
                        <a:rPr lang="en-US" sz="2000" baseline="30000" dirty="0">
                          <a:solidFill>
                            <a:schemeClr val="bg1">
                              <a:lumMod val="50000"/>
                            </a:schemeClr>
                          </a:solidFill>
                          <a:effectLst/>
                        </a:rPr>
                        <a:t>3</a:t>
                      </a:r>
                      <a:endParaRPr lang="en-US" sz="2000" dirty="0">
                        <a:solidFill>
                          <a:schemeClr val="bg1">
                            <a:lumMod val="50000"/>
                          </a:schemeClr>
                        </a:solidFill>
                        <a:effectLst/>
                      </a:endParaRPr>
                    </a:p>
                  </a:txBody>
                  <a:tcPr marL="68580" marR="68580" marT="0" marB="0" anchor="ctr">
                    <a:solidFill>
                      <a:srgbClr val="FFFF00"/>
                    </a:solidFill>
                  </a:tcPr>
                </a:tc>
                <a:extLst>
                  <a:ext uri="{0D108BD9-81ED-4DB2-BD59-A6C34878D82A}">
                    <a16:rowId xmlns:a16="http://schemas.microsoft.com/office/drawing/2014/main" val="139396575"/>
                  </a:ext>
                </a:extLst>
              </a:tr>
              <a:tr h="252095">
                <a:tc>
                  <a:txBody>
                    <a:bodyPr/>
                    <a:lstStyle/>
                    <a:p>
                      <a:pPr>
                        <a:spcAft>
                          <a:spcPts val="0"/>
                        </a:spcAft>
                      </a:pPr>
                      <a:endParaRPr lang="en-US" sz="2000" baseline="30000" dirty="0">
                        <a:solidFill>
                          <a:schemeClr val="bg1">
                            <a:lumMod val="50000"/>
                          </a:schemeClr>
                        </a:solidFill>
                        <a:effectLst/>
                      </a:endParaRPr>
                    </a:p>
                  </a:txBody>
                  <a:tcPr marL="68580" marR="68580" marT="0" marB="0" anchor="ctr">
                    <a:solidFill>
                      <a:srgbClr val="FFFF00"/>
                    </a:solidFill>
                  </a:tcPr>
                </a:tc>
                <a:extLst>
                  <a:ext uri="{0D108BD9-81ED-4DB2-BD59-A6C34878D82A}">
                    <a16:rowId xmlns:a16="http://schemas.microsoft.com/office/drawing/2014/main" val="1282210608"/>
                  </a:ext>
                </a:extLst>
              </a:tr>
            </a:tbl>
          </a:graphicData>
        </a:graphic>
      </p:graphicFrame>
    </p:spTree>
    <p:extLst>
      <p:ext uri="{BB962C8B-B14F-4D97-AF65-F5344CB8AC3E}">
        <p14:creationId xmlns:p14="http://schemas.microsoft.com/office/powerpoint/2010/main" val="2634190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03634" y="-246640"/>
            <a:ext cx="5366834" cy="397031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800" b="0" i="0" u="none" strike="noStrike" kern="1200" cap="none" spc="0" normalizeH="0" noProof="0" dirty="0">
              <a:ln>
                <a:noFill/>
              </a:ln>
              <a:effectLst/>
              <a:uLnTx/>
              <a:uFillTx/>
              <a:latin typeface="Century Gothic"/>
              <a:cs typeface="Arial"/>
            </a:endParaRPr>
          </a:p>
          <a:p>
            <a:pPr>
              <a:defRPr/>
            </a:pPr>
            <a:r>
              <a:rPr lang="en-US" sz="2800" dirty="0">
                <a:latin typeface="Century Gothic"/>
                <a:cs typeface="Arial"/>
              </a:rPr>
              <a:t>On </a:t>
            </a:r>
            <a:r>
              <a:rPr kumimoji="0" lang="en-US" sz="2800" b="0" i="0" u="none" strike="noStrike" kern="1200" cap="none" spc="0" normalizeH="0" noProof="0" dirty="0">
                <a:ln>
                  <a:noFill/>
                </a:ln>
                <a:effectLst/>
                <a:uLnTx/>
                <a:uFillTx/>
                <a:latin typeface="Century Gothic"/>
                <a:cs typeface="Arial"/>
              </a:rPr>
              <a:t>the </a:t>
            </a:r>
            <a:r>
              <a:rPr lang="en-US" sz="2800" dirty="0">
                <a:latin typeface="Century Gothic"/>
                <a:cs typeface="Arial"/>
              </a:rPr>
              <a:t>form, select a different subject in each question, in </a:t>
            </a:r>
            <a:r>
              <a:rPr kumimoji="0" lang="en-US" sz="2800" b="0" i="0" u="none" strike="noStrike" kern="1200" cap="none" spc="0" normalizeH="0" noProof="0" dirty="0">
                <a:ln>
                  <a:noFill/>
                </a:ln>
                <a:effectLst/>
                <a:uLnTx/>
                <a:uFillTx/>
                <a:latin typeface="Century Gothic"/>
                <a:cs typeface="Arial"/>
              </a:rPr>
              <a:t>preference order.</a:t>
            </a:r>
            <a:endParaRPr lang="en-US" sz="2800" b="0" i="0" u="none" strike="noStrike" kern="1200" cap="none" spc="0" normalizeH="0" noProof="0" dirty="0">
              <a:ln>
                <a:noFill/>
              </a:ln>
              <a:effectLst/>
              <a:uLnTx/>
              <a:uFillTx/>
              <a:latin typeface="Century Gothic"/>
              <a:cs typeface="Arial"/>
            </a:endParaRPr>
          </a:p>
          <a:p>
            <a:pPr>
              <a:defRPr/>
            </a:pPr>
            <a:endParaRPr lang="en-US" sz="2800" dirty="0">
              <a:latin typeface="Century Gothic"/>
              <a:cs typeface="Arial"/>
            </a:endParaRPr>
          </a:p>
          <a:p>
            <a:pPr>
              <a:defRPr/>
            </a:pPr>
            <a:r>
              <a:rPr lang="en-US" sz="2800" dirty="0">
                <a:latin typeface="Century Gothic"/>
                <a:cs typeface="Arial"/>
              </a:rPr>
              <a:t>Your option form will be emailed to your parents. Check they have received it, check junk/spam folders.</a:t>
            </a:r>
          </a:p>
        </p:txBody>
      </p:sp>
      <p:sp>
        <p:nvSpPr>
          <p:cNvPr id="12" name="Oval 11"/>
          <p:cNvSpPr/>
          <p:nvPr/>
        </p:nvSpPr>
        <p:spPr>
          <a:xfrm>
            <a:off x="14590713" y="23271163"/>
            <a:ext cx="809625" cy="676275"/>
          </a:xfrm>
          <a:prstGeom prst="ellipse">
            <a:avLst/>
          </a:prstGeom>
          <a:solidFill>
            <a:schemeClr val="accent1">
              <a:alpha val="3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Oval 12"/>
          <p:cNvSpPr/>
          <p:nvPr/>
        </p:nvSpPr>
        <p:spPr>
          <a:xfrm>
            <a:off x="14471650" y="23866475"/>
            <a:ext cx="952500" cy="666750"/>
          </a:xfrm>
          <a:prstGeom prst="ellipse">
            <a:avLst/>
          </a:prstGeom>
          <a:solidFill>
            <a:schemeClr val="accent1">
              <a:alpha val="3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p:cNvSpPr/>
          <p:nvPr/>
        </p:nvSpPr>
        <p:spPr>
          <a:xfrm>
            <a:off x="16138525" y="24485600"/>
            <a:ext cx="809625" cy="666750"/>
          </a:xfrm>
          <a:prstGeom prst="ellipse">
            <a:avLst/>
          </a:prstGeom>
          <a:solidFill>
            <a:schemeClr val="accent1">
              <a:alpha val="3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Oval 14"/>
          <p:cNvSpPr/>
          <p:nvPr/>
        </p:nvSpPr>
        <p:spPr>
          <a:xfrm>
            <a:off x="14447838" y="25152350"/>
            <a:ext cx="952500" cy="666750"/>
          </a:xfrm>
          <a:prstGeom prst="ellipse">
            <a:avLst/>
          </a:prstGeom>
          <a:solidFill>
            <a:schemeClr val="accent1">
              <a:alpha val="3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Graphical user interface, text, application, email&#10;&#10;Description automatically generated">
            <a:extLst>
              <a:ext uri="{FF2B5EF4-FFF2-40B4-BE49-F238E27FC236}">
                <a16:creationId xmlns:a16="http://schemas.microsoft.com/office/drawing/2014/main" id="{60487E1C-6B07-F865-E7D4-4F13813D30DC}"/>
              </a:ext>
            </a:extLst>
          </p:cNvPr>
          <p:cNvPicPr>
            <a:picLocks noChangeAspect="1"/>
          </p:cNvPicPr>
          <p:nvPr/>
        </p:nvPicPr>
        <p:blipFill>
          <a:blip r:embed="rId2"/>
          <a:stretch>
            <a:fillRect/>
          </a:stretch>
        </p:blipFill>
        <p:spPr>
          <a:xfrm>
            <a:off x="7790985" y="303029"/>
            <a:ext cx="4211444" cy="4569969"/>
          </a:xfrm>
          <a:prstGeom prst="rect">
            <a:avLst/>
          </a:prstGeom>
        </p:spPr>
      </p:pic>
      <p:sp>
        <p:nvSpPr>
          <p:cNvPr id="2" name="TextBox 1">
            <a:extLst>
              <a:ext uri="{FF2B5EF4-FFF2-40B4-BE49-F238E27FC236}">
                <a16:creationId xmlns:a16="http://schemas.microsoft.com/office/drawing/2014/main" id="{88C1616B-60F9-47DF-02DA-20BE4590E5A3}"/>
              </a:ext>
            </a:extLst>
          </p:cNvPr>
          <p:cNvSpPr txBox="1"/>
          <p:nvPr/>
        </p:nvSpPr>
        <p:spPr>
          <a:xfrm>
            <a:off x="1406913" y="4120376"/>
            <a:ext cx="640451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i="1" dirty="0">
                <a:latin typeface="Century Gothic"/>
                <a:cs typeface="Segoe UI"/>
              </a:rPr>
              <a:t>*If you choose a foreign language, it will be the one your child is currently studying.</a:t>
            </a:r>
            <a:endParaRPr lang="en-US" sz="2400" i="1" dirty="0">
              <a:latin typeface="Century Gothic"/>
            </a:endParaRPr>
          </a:p>
        </p:txBody>
      </p:sp>
      <p:sp>
        <p:nvSpPr>
          <p:cNvPr id="5" name="TextBox 4">
            <a:extLst>
              <a:ext uri="{FF2B5EF4-FFF2-40B4-BE49-F238E27FC236}">
                <a16:creationId xmlns:a16="http://schemas.microsoft.com/office/drawing/2014/main" id="{0A34F6C2-2F6E-1A3B-3870-1728D7499CA4}"/>
              </a:ext>
            </a:extLst>
          </p:cNvPr>
          <p:cNvSpPr txBox="1"/>
          <p:nvPr/>
        </p:nvSpPr>
        <p:spPr>
          <a:xfrm>
            <a:off x="1406912" y="4919546"/>
            <a:ext cx="10019370"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i="1" dirty="0">
                <a:latin typeface="Century Gothic"/>
              </a:rPr>
              <a:t>**If you choose PE/Sport Science we will choose the most appropriate course for your child (GCSE or vocational).</a:t>
            </a:r>
            <a:r>
              <a:rPr lang="en-US" sz="2400" dirty="0">
                <a:latin typeface="Century Gothic"/>
              </a:rPr>
              <a:t>​</a:t>
            </a:r>
            <a:br>
              <a:rPr lang="en-US" sz="2400" dirty="0">
                <a:latin typeface="Century Gothic"/>
              </a:rPr>
            </a:br>
            <a:r>
              <a:rPr lang="en-US" sz="2400" i="1" dirty="0">
                <a:latin typeface="Century Gothic"/>
              </a:rPr>
              <a:t>***If you choose Art/3D Art please indicate which of those 3 options your child would most prefer, at the end of the form.</a:t>
            </a:r>
            <a:endParaRPr lang="en-US" sz="2400" dirty="0">
              <a:latin typeface="Century Gothic"/>
            </a:endParaRPr>
          </a:p>
        </p:txBody>
      </p:sp>
    </p:spTree>
    <p:extLst>
      <p:ext uri="{BB962C8B-B14F-4D97-AF65-F5344CB8AC3E}">
        <p14:creationId xmlns:p14="http://schemas.microsoft.com/office/powerpoint/2010/main" val="897380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14590713" y="23271163"/>
            <a:ext cx="809625" cy="676275"/>
          </a:xfrm>
          <a:prstGeom prst="ellipse">
            <a:avLst/>
          </a:prstGeom>
          <a:solidFill>
            <a:schemeClr val="accent1">
              <a:alpha val="3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Oval 12"/>
          <p:cNvSpPr/>
          <p:nvPr/>
        </p:nvSpPr>
        <p:spPr>
          <a:xfrm>
            <a:off x="14471650" y="23866475"/>
            <a:ext cx="952500" cy="666750"/>
          </a:xfrm>
          <a:prstGeom prst="ellipse">
            <a:avLst/>
          </a:prstGeom>
          <a:solidFill>
            <a:schemeClr val="accent1">
              <a:alpha val="3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p:cNvSpPr/>
          <p:nvPr/>
        </p:nvSpPr>
        <p:spPr>
          <a:xfrm>
            <a:off x="16138525" y="24485600"/>
            <a:ext cx="809625" cy="666750"/>
          </a:xfrm>
          <a:prstGeom prst="ellipse">
            <a:avLst/>
          </a:prstGeom>
          <a:solidFill>
            <a:schemeClr val="accent1">
              <a:alpha val="3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Oval 14"/>
          <p:cNvSpPr/>
          <p:nvPr/>
        </p:nvSpPr>
        <p:spPr>
          <a:xfrm>
            <a:off x="14447838" y="25152350"/>
            <a:ext cx="952500" cy="666750"/>
          </a:xfrm>
          <a:prstGeom prst="ellipse">
            <a:avLst/>
          </a:prstGeom>
          <a:solidFill>
            <a:schemeClr val="accent1">
              <a:alpha val="3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8F723127-AE00-4912-81DF-AADD68A1D85A}"/>
              </a:ext>
            </a:extLst>
          </p:cNvPr>
          <p:cNvSpPr txBox="1"/>
          <p:nvPr/>
        </p:nvSpPr>
        <p:spPr>
          <a:xfrm>
            <a:off x="1498527" y="151158"/>
            <a:ext cx="5910267" cy="584775"/>
          </a:xfrm>
          <a:prstGeom prst="rect">
            <a:avLst/>
          </a:prstGeom>
          <a:noFill/>
        </p:spPr>
        <p:txBody>
          <a:bodyPr wrap="square" lIns="91440" tIns="45720" rIns="91440" bIns="45720" rtlCol="0" anchor="t">
            <a:spAutoFit/>
          </a:bodyPr>
          <a:lstStyle/>
          <a:p>
            <a:pPr algn="ctr">
              <a:defRPr/>
            </a:pPr>
            <a:r>
              <a:rPr lang="en-GB" sz="3200" b="1" dirty="0">
                <a:solidFill>
                  <a:srgbClr val="0070C0"/>
                </a:solidFill>
                <a:latin typeface="Century Gothic"/>
                <a:cs typeface="Arial"/>
              </a:rPr>
              <a:t>Blue Pathway Example Form</a:t>
            </a:r>
            <a:endParaRPr lang="en-GB" sz="3200" dirty="0">
              <a:solidFill>
                <a:srgbClr val="0070C0"/>
              </a:solidFill>
              <a:latin typeface="Century Gothic"/>
              <a:cs typeface="Arial"/>
            </a:endParaRPr>
          </a:p>
        </p:txBody>
      </p:sp>
      <p:sp>
        <p:nvSpPr>
          <p:cNvPr id="21" name="TextBox 20">
            <a:extLst>
              <a:ext uri="{FF2B5EF4-FFF2-40B4-BE49-F238E27FC236}">
                <a16:creationId xmlns:a16="http://schemas.microsoft.com/office/drawing/2014/main" id="{00A987A0-FF35-4A24-B9C8-3167881F6224}"/>
              </a:ext>
            </a:extLst>
          </p:cNvPr>
          <p:cNvSpPr txBox="1"/>
          <p:nvPr/>
        </p:nvSpPr>
        <p:spPr>
          <a:xfrm>
            <a:off x="1051854" y="3014489"/>
            <a:ext cx="3397918" cy="2677656"/>
          </a:xfrm>
          <a:prstGeom prst="rect">
            <a:avLst/>
          </a:prstGeom>
          <a:noFill/>
        </p:spPr>
        <p:txBody>
          <a:bodyPr wrap="square" lIns="91440" tIns="45720" rIns="91440" bIns="45720" rtlCol="0" anchor="t">
            <a:spAutoFit/>
          </a:bodyPr>
          <a:lstStyle/>
          <a:p>
            <a:pPr algn="ctr">
              <a:defRPr/>
            </a:pPr>
            <a:r>
              <a:rPr lang="en-GB" sz="2400" dirty="0">
                <a:latin typeface="Century Gothic"/>
                <a:cs typeface="Arial"/>
              </a:rPr>
              <a:t>They have then chosen</a:t>
            </a:r>
            <a:r>
              <a:rPr kumimoji="0" lang="en-GB" sz="2400" b="0" i="0" u="none" strike="noStrike" kern="1200" cap="none" spc="0" normalizeH="0" baseline="0" noProof="0" dirty="0">
                <a:ln>
                  <a:noFill/>
                </a:ln>
                <a:effectLst/>
                <a:uLnTx/>
                <a:uFillTx/>
                <a:latin typeface="Century Gothic"/>
                <a:cs typeface="Arial"/>
              </a:rPr>
              <a:t> their other </a:t>
            </a:r>
            <a:r>
              <a:rPr lang="en-GB" sz="2400" dirty="0">
                <a:latin typeface="Century Gothic"/>
                <a:cs typeface="Arial"/>
              </a:rPr>
              <a:t>3</a:t>
            </a:r>
            <a:r>
              <a:rPr kumimoji="0" lang="en-GB" sz="2400" b="0" i="0" u="none" strike="noStrike" kern="1200" cap="none" spc="0" normalizeH="0" baseline="0" noProof="0" dirty="0">
                <a:ln>
                  <a:noFill/>
                </a:ln>
                <a:effectLst/>
                <a:uLnTx/>
                <a:uFillTx/>
                <a:latin typeface="Century Gothic"/>
                <a:cs typeface="Arial"/>
              </a:rPr>
              <a:t> options from</a:t>
            </a:r>
            <a:r>
              <a:rPr kumimoji="0" lang="en-GB" sz="2400" b="0" i="0" u="none" strike="noStrike" kern="1200" cap="none" spc="0" normalizeH="0" noProof="0" dirty="0">
                <a:ln>
                  <a:noFill/>
                </a:ln>
                <a:effectLst/>
                <a:uLnTx/>
                <a:uFillTx/>
                <a:latin typeface="Century Gothic"/>
                <a:cs typeface="Arial"/>
              </a:rPr>
              <a:t> the open section</a:t>
            </a:r>
            <a:r>
              <a:rPr lang="en-GB" sz="2400" dirty="0">
                <a:latin typeface="Century Gothic"/>
                <a:cs typeface="Arial"/>
              </a:rPr>
              <a:t> in order of preference</a:t>
            </a:r>
            <a:r>
              <a:rPr kumimoji="0" lang="en-GB" sz="2400" b="0" i="0" u="none" strike="noStrike" kern="1200" cap="none" spc="0" normalizeH="0" noProof="0" dirty="0">
                <a:ln>
                  <a:noFill/>
                </a:ln>
                <a:effectLst/>
                <a:uLnTx/>
                <a:uFillTx/>
                <a:latin typeface="Century Gothic"/>
                <a:cs typeface="Arial"/>
              </a:rPr>
              <a:t>:</a:t>
            </a:r>
            <a:r>
              <a:rPr lang="en-GB" sz="2400" dirty="0">
                <a:latin typeface="Century Gothic"/>
                <a:cs typeface="Arial"/>
              </a:rPr>
              <a:t> </a:t>
            </a:r>
            <a:endParaRPr kumimoji="0" lang="en-GB" sz="2400" b="0" i="0" u="none" strike="noStrike" kern="1200" cap="none" spc="0" normalizeH="0" noProof="0" dirty="0">
              <a:ln>
                <a:noFill/>
              </a:ln>
              <a:effectLst/>
              <a:uLnTx/>
              <a:uFillTx/>
              <a:latin typeface="Century Gothic"/>
              <a:cs typeface="Arial"/>
            </a:endParaRPr>
          </a:p>
          <a:p>
            <a:pPr algn="ctr">
              <a:defRPr/>
            </a:pPr>
            <a:r>
              <a:rPr lang="en-GB" sz="2400" dirty="0">
                <a:latin typeface="Century Gothic"/>
                <a:cs typeface="Arial"/>
              </a:rPr>
              <a:t>Drama, History and Creative iMedia</a:t>
            </a:r>
          </a:p>
        </p:txBody>
      </p:sp>
      <p:sp>
        <p:nvSpPr>
          <p:cNvPr id="26" name="TextBox 25">
            <a:extLst>
              <a:ext uri="{FF2B5EF4-FFF2-40B4-BE49-F238E27FC236}">
                <a16:creationId xmlns:a16="http://schemas.microsoft.com/office/drawing/2014/main" id="{288DFCB7-890B-4C8B-86CD-5901700C0ED3}"/>
              </a:ext>
            </a:extLst>
          </p:cNvPr>
          <p:cNvSpPr txBox="1"/>
          <p:nvPr/>
        </p:nvSpPr>
        <p:spPr>
          <a:xfrm>
            <a:off x="1050852" y="989358"/>
            <a:ext cx="3395667" cy="1569660"/>
          </a:xfrm>
          <a:prstGeom prst="rect">
            <a:avLst/>
          </a:prstGeom>
          <a:noFill/>
        </p:spPr>
        <p:txBody>
          <a:bodyPr wrap="square" lIns="91440" tIns="45720" rIns="91440" bIns="45720" rtlCol="0" anchor="t">
            <a:spAutoFit/>
          </a:bodyPr>
          <a:lstStyle/>
          <a:p>
            <a:pPr algn="ctr">
              <a:defRPr/>
            </a:pPr>
            <a:r>
              <a:rPr lang="en-GB" sz="2400" dirty="0">
                <a:latin typeface="Century Gothic"/>
                <a:cs typeface="Arial"/>
              </a:rPr>
              <a:t>This student has chosen Geography over History and is studying their MFL </a:t>
            </a:r>
            <a:endParaRPr lang="en-US" dirty="0"/>
          </a:p>
        </p:txBody>
      </p:sp>
      <p:pic>
        <p:nvPicPr>
          <p:cNvPr id="2" name="Picture 2" descr="Graphical user interface, text, application&#10;&#10;Description automatically generated">
            <a:extLst>
              <a:ext uri="{FF2B5EF4-FFF2-40B4-BE49-F238E27FC236}">
                <a16:creationId xmlns:a16="http://schemas.microsoft.com/office/drawing/2014/main" id="{214BDF50-B1A2-D327-4CC7-4AEA3CA9AE67}"/>
              </a:ext>
            </a:extLst>
          </p:cNvPr>
          <p:cNvPicPr>
            <a:picLocks noChangeAspect="1"/>
          </p:cNvPicPr>
          <p:nvPr/>
        </p:nvPicPr>
        <p:blipFill>
          <a:blip r:embed="rId2"/>
          <a:stretch>
            <a:fillRect/>
          </a:stretch>
        </p:blipFill>
        <p:spPr>
          <a:xfrm>
            <a:off x="5690840" y="737780"/>
            <a:ext cx="6181492" cy="5744854"/>
          </a:xfrm>
          <a:prstGeom prst="rect">
            <a:avLst/>
          </a:prstGeom>
        </p:spPr>
      </p:pic>
    </p:spTree>
    <p:extLst>
      <p:ext uri="{BB962C8B-B14F-4D97-AF65-F5344CB8AC3E}">
        <p14:creationId xmlns:p14="http://schemas.microsoft.com/office/powerpoint/2010/main" val="1719557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a:xfrm>
            <a:off x="14590713" y="23271163"/>
            <a:ext cx="809625" cy="676275"/>
          </a:xfrm>
          <a:prstGeom prst="ellipse">
            <a:avLst/>
          </a:prstGeom>
          <a:solidFill>
            <a:schemeClr val="accent1">
              <a:alpha val="3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Oval 12"/>
          <p:cNvSpPr/>
          <p:nvPr/>
        </p:nvSpPr>
        <p:spPr>
          <a:xfrm>
            <a:off x="14471650" y="23866475"/>
            <a:ext cx="952500" cy="666750"/>
          </a:xfrm>
          <a:prstGeom prst="ellipse">
            <a:avLst/>
          </a:prstGeom>
          <a:solidFill>
            <a:schemeClr val="accent1">
              <a:alpha val="3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p:cNvSpPr/>
          <p:nvPr/>
        </p:nvSpPr>
        <p:spPr>
          <a:xfrm>
            <a:off x="16138525" y="24485600"/>
            <a:ext cx="809625" cy="666750"/>
          </a:xfrm>
          <a:prstGeom prst="ellipse">
            <a:avLst/>
          </a:prstGeom>
          <a:solidFill>
            <a:schemeClr val="accent1">
              <a:alpha val="3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Oval 14"/>
          <p:cNvSpPr/>
          <p:nvPr/>
        </p:nvSpPr>
        <p:spPr>
          <a:xfrm>
            <a:off x="14447838" y="25152350"/>
            <a:ext cx="952500" cy="666750"/>
          </a:xfrm>
          <a:prstGeom prst="ellipse">
            <a:avLst/>
          </a:prstGeom>
          <a:solidFill>
            <a:schemeClr val="accent1">
              <a:alpha val="30000"/>
            </a:schemeClr>
          </a:solidFill>
          <a:ln w="63500"/>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8F723127-AE00-4912-81DF-AADD68A1D85A}"/>
              </a:ext>
            </a:extLst>
          </p:cNvPr>
          <p:cNvSpPr txBox="1"/>
          <p:nvPr/>
        </p:nvSpPr>
        <p:spPr>
          <a:xfrm>
            <a:off x="1582161" y="151158"/>
            <a:ext cx="6388608" cy="584775"/>
          </a:xfrm>
          <a:prstGeom prst="rect">
            <a:avLst/>
          </a:prstGeom>
          <a:solidFill>
            <a:schemeClr val="bg1">
              <a:lumMod val="85000"/>
            </a:schemeClr>
          </a:solidFill>
          <a:ln>
            <a:solidFill>
              <a:schemeClr val="bg1">
                <a:lumMod val="75000"/>
              </a:schemeClr>
            </a:solidFill>
          </a:ln>
        </p:spPr>
        <p:txBody>
          <a:bodyPr wrap="square" lIns="91440" tIns="45720" rIns="91440" bIns="45720" rtlCol="0" anchor="t">
            <a:spAutoFit/>
          </a:bodyPr>
          <a:lstStyle/>
          <a:p>
            <a:pPr algn="ctr">
              <a:defRPr/>
            </a:pPr>
            <a:r>
              <a:rPr lang="en-GB" sz="3200" b="1" dirty="0">
                <a:solidFill>
                  <a:srgbClr val="FFFF00"/>
                </a:solidFill>
                <a:latin typeface="Century Gothic"/>
                <a:cs typeface="Arial"/>
              </a:rPr>
              <a:t>Yellow Pathway Example Form</a:t>
            </a:r>
            <a:endParaRPr lang="en-GB" sz="3200" dirty="0">
              <a:solidFill>
                <a:srgbClr val="FFFF00"/>
              </a:solidFill>
              <a:latin typeface="Century Gothic"/>
              <a:cs typeface="Arial"/>
            </a:endParaRPr>
          </a:p>
        </p:txBody>
      </p:sp>
      <p:sp>
        <p:nvSpPr>
          <p:cNvPr id="21" name="TextBox 20">
            <a:extLst>
              <a:ext uri="{FF2B5EF4-FFF2-40B4-BE49-F238E27FC236}">
                <a16:creationId xmlns:a16="http://schemas.microsoft.com/office/drawing/2014/main" id="{00A987A0-FF35-4A24-B9C8-3167881F6224}"/>
              </a:ext>
            </a:extLst>
          </p:cNvPr>
          <p:cNvSpPr txBox="1"/>
          <p:nvPr/>
        </p:nvSpPr>
        <p:spPr>
          <a:xfrm>
            <a:off x="1443773" y="2385142"/>
            <a:ext cx="4074193" cy="2677656"/>
          </a:xfrm>
          <a:prstGeom prst="rect">
            <a:avLst/>
          </a:prstGeom>
          <a:noFill/>
        </p:spPr>
        <p:txBody>
          <a:bodyPr wrap="square" lIns="91440" tIns="45720" rIns="91440" bIns="45720" rtlCol="0" anchor="t">
            <a:spAutoFit/>
          </a:bodyPr>
          <a:lstStyle/>
          <a:p>
            <a:pPr algn="ctr">
              <a:defRPr/>
            </a:pPr>
            <a:r>
              <a:rPr lang="en-GB" sz="2400" dirty="0">
                <a:latin typeface="Century Gothic"/>
                <a:cs typeface="Arial"/>
              </a:rPr>
              <a:t>They have then chosen</a:t>
            </a:r>
            <a:r>
              <a:rPr kumimoji="0" lang="en-GB" sz="2400" b="0" i="0" u="none" strike="noStrike" kern="1200" cap="none" spc="0" normalizeH="0" baseline="0" noProof="0" dirty="0">
                <a:ln>
                  <a:noFill/>
                </a:ln>
                <a:effectLst/>
                <a:uLnTx/>
                <a:uFillTx/>
                <a:latin typeface="Century Gothic"/>
                <a:cs typeface="Arial"/>
              </a:rPr>
              <a:t> their other </a:t>
            </a:r>
            <a:r>
              <a:rPr lang="en-GB" sz="2400" dirty="0">
                <a:latin typeface="Century Gothic"/>
                <a:cs typeface="Arial"/>
              </a:rPr>
              <a:t>4</a:t>
            </a:r>
            <a:r>
              <a:rPr kumimoji="0" lang="en-GB" sz="2400" b="0" i="0" u="none" strike="noStrike" kern="1200" cap="none" spc="0" normalizeH="0" baseline="0" noProof="0" dirty="0">
                <a:ln>
                  <a:noFill/>
                </a:ln>
                <a:effectLst/>
                <a:uLnTx/>
                <a:uFillTx/>
                <a:latin typeface="Century Gothic"/>
                <a:cs typeface="Arial"/>
              </a:rPr>
              <a:t> options from</a:t>
            </a:r>
            <a:r>
              <a:rPr kumimoji="0" lang="en-GB" sz="2400" b="0" i="0" u="none" strike="noStrike" kern="1200" cap="none" spc="0" normalizeH="0" noProof="0" dirty="0">
                <a:ln>
                  <a:noFill/>
                </a:ln>
                <a:effectLst/>
                <a:uLnTx/>
                <a:uFillTx/>
                <a:latin typeface="Century Gothic"/>
                <a:cs typeface="Arial"/>
              </a:rPr>
              <a:t> the open section</a:t>
            </a:r>
            <a:r>
              <a:rPr lang="en-GB" sz="2400" dirty="0">
                <a:latin typeface="Century Gothic"/>
                <a:cs typeface="Arial"/>
              </a:rPr>
              <a:t> in order of preference</a:t>
            </a:r>
            <a:r>
              <a:rPr kumimoji="0" lang="en-GB" sz="2400" b="0" i="0" u="none" strike="noStrike" kern="1200" cap="none" spc="0" normalizeH="0" noProof="0" dirty="0">
                <a:ln>
                  <a:noFill/>
                </a:ln>
                <a:effectLst/>
                <a:uLnTx/>
                <a:uFillTx/>
                <a:latin typeface="Century Gothic"/>
                <a:cs typeface="Arial"/>
              </a:rPr>
              <a:t>:</a:t>
            </a:r>
            <a:r>
              <a:rPr lang="en-GB" sz="2400" dirty="0">
                <a:latin typeface="Century Gothic"/>
                <a:cs typeface="Arial"/>
              </a:rPr>
              <a:t> </a:t>
            </a:r>
            <a:endParaRPr kumimoji="0" lang="en-GB" sz="2400" b="0" i="0" u="none" strike="noStrike" kern="1200" cap="none" spc="0" normalizeH="0" noProof="0" dirty="0">
              <a:ln>
                <a:noFill/>
              </a:ln>
              <a:effectLst/>
              <a:uLnTx/>
              <a:uFillTx/>
              <a:latin typeface="Century Gothic"/>
              <a:cs typeface="Arial"/>
            </a:endParaRPr>
          </a:p>
          <a:p>
            <a:pPr algn="ctr">
              <a:defRPr/>
            </a:pPr>
            <a:r>
              <a:rPr lang="en-GB" sz="2400" dirty="0">
                <a:latin typeface="Century Gothic"/>
                <a:cs typeface="Arial"/>
              </a:rPr>
              <a:t>Engineering, PE/Sport Science, Computer Science and Geography</a:t>
            </a:r>
            <a:endParaRPr lang="en-GB" dirty="0"/>
          </a:p>
        </p:txBody>
      </p:sp>
      <p:sp>
        <p:nvSpPr>
          <p:cNvPr id="26" name="TextBox 25">
            <a:extLst>
              <a:ext uri="{FF2B5EF4-FFF2-40B4-BE49-F238E27FC236}">
                <a16:creationId xmlns:a16="http://schemas.microsoft.com/office/drawing/2014/main" id="{288DFCB7-890B-4C8B-86CD-5901700C0ED3}"/>
              </a:ext>
            </a:extLst>
          </p:cNvPr>
          <p:cNvSpPr txBox="1"/>
          <p:nvPr/>
        </p:nvSpPr>
        <p:spPr>
          <a:xfrm>
            <a:off x="1403277" y="875058"/>
            <a:ext cx="4167192" cy="1200329"/>
          </a:xfrm>
          <a:prstGeom prst="rect">
            <a:avLst/>
          </a:prstGeom>
          <a:noFill/>
        </p:spPr>
        <p:txBody>
          <a:bodyPr wrap="square" lIns="91440" tIns="45720" rIns="91440" bIns="45720" rtlCol="0" anchor="t">
            <a:spAutoFit/>
          </a:bodyPr>
          <a:lstStyle/>
          <a:p>
            <a:pPr algn="ctr">
              <a:defRPr/>
            </a:pPr>
            <a:r>
              <a:rPr lang="en-GB" sz="2400" dirty="0">
                <a:latin typeface="Century Gothic"/>
                <a:cs typeface="Arial"/>
              </a:rPr>
              <a:t>This student has selected French/Spanish, which for this student means Spanish</a:t>
            </a:r>
          </a:p>
        </p:txBody>
      </p:sp>
      <p:pic>
        <p:nvPicPr>
          <p:cNvPr id="4" name="Picture 5" descr="Graphical user interface, text, application, email&#10;&#10;Description automatically generated">
            <a:extLst>
              <a:ext uri="{FF2B5EF4-FFF2-40B4-BE49-F238E27FC236}">
                <a16:creationId xmlns:a16="http://schemas.microsoft.com/office/drawing/2014/main" id="{0BA98DA3-4A49-FA86-E3E8-4FCE557D2215}"/>
              </a:ext>
            </a:extLst>
          </p:cNvPr>
          <p:cNvPicPr>
            <a:picLocks noChangeAspect="1"/>
          </p:cNvPicPr>
          <p:nvPr/>
        </p:nvPicPr>
        <p:blipFill>
          <a:blip r:embed="rId2"/>
          <a:stretch>
            <a:fillRect/>
          </a:stretch>
        </p:blipFill>
        <p:spPr>
          <a:xfrm>
            <a:off x="6647985" y="873157"/>
            <a:ext cx="5261517" cy="5697125"/>
          </a:xfrm>
          <a:prstGeom prst="rect">
            <a:avLst/>
          </a:prstGeom>
        </p:spPr>
      </p:pic>
    </p:spTree>
    <p:extLst>
      <p:ext uri="{BB962C8B-B14F-4D97-AF65-F5344CB8AC3E}">
        <p14:creationId xmlns:p14="http://schemas.microsoft.com/office/powerpoint/2010/main" val="3720992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79163" y="506186"/>
            <a:ext cx="4406635" cy="5632311"/>
          </a:xfrm>
          <a:prstGeom prst="rect">
            <a:avLst/>
          </a:prstGeom>
          <a:noFill/>
        </p:spPr>
        <p:txBody>
          <a:bodyPr wrap="square" lIns="91440" tIns="45720" rIns="91440" bIns="45720" rtlCol="0" anchor="t">
            <a:spAutoFit/>
          </a:bodyPr>
          <a:lstStyle/>
          <a:p>
            <a:pPr algn="ctr"/>
            <a:r>
              <a:rPr lang="en-GB" sz="3600">
                <a:latin typeface="Century Gothic"/>
              </a:rPr>
              <a:t>All GCSEs are now graded on a 9 to 1 scale.</a:t>
            </a:r>
          </a:p>
          <a:p>
            <a:pPr algn="ctr"/>
            <a:endParaRPr lang="en-GB" sz="3600">
              <a:latin typeface="Century Gothic"/>
            </a:endParaRPr>
          </a:p>
          <a:p>
            <a:pPr algn="ctr"/>
            <a:r>
              <a:rPr lang="en-GB" sz="3600">
                <a:latin typeface="Century Gothic"/>
              </a:rPr>
              <a:t>Vocational subjects have a different grade structure (as shown).</a:t>
            </a:r>
          </a:p>
        </p:txBody>
      </p:sp>
      <p:pic>
        <p:nvPicPr>
          <p:cNvPr id="3" name="Picture 3" descr="Table&#10;&#10;Description automatically generated">
            <a:extLst>
              <a:ext uri="{FF2B5EF4-FFF2-40B4-BE49-F238E27FC236}">
                <a16:creationId xmlns:a16="http://schemas.microsoft.com/office/drawing/2014/main" id="{82E02E1B-DD41-4E4D-AEBC-74FD53897B03}"/>
              </a:ext>
            </a:extLst>
          </p:cNvPr>
          <p:cNvPicPr>
            <a:picLocks noChangeAspect="1"/>
          </p:cNvPicPr>
          <p:nvPr/>
        </p:nvPicPr>
        <p:blipFill>
          <a:blip r:embed="rId2"/>
          <a:stretch>
            <a:fillRect/>
          </a:stretch>
        </p:blipFill>
        <p:spPr>
          <a:xfrm>
            <a:off x="68766" y="48187"/>
            <a:ext cx="7566102" cy="6594357"/>
          </a:xfrm>
          <a:prstGeom prst="rect">
            <a:avLst/>
          </a:prstGeom>
        </p:spPr>
      </p:pic>
    </p:spTree>
    <p:extLst>
      <p:ext uri="{BB962C8B-B14F-4D97-AF65-F5344CB8AC3E}">
        <p14:creationId xmlns:p14="http://schemas.microsoft.com/office/powerpoint/2010/main" val="4226303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8641" y="169048"/>
            <a:ext cx="10737850" cy="6540500"/>
          </a:xfrm>
        </p:spPr>
        <p:txBody>
          <a:bodyPr>
            <a:noAutofit/>
          </a:bodyPr>
          <a:lstStyle/>
          <a:p>
            <a:r>
              <a:rPr lang="en-GB" dirty="0">
                <a:latin typeface="Century Gothic"/>
                <a:cs typeface="Arial"/>
              </a:rPr>
              <a:t>Should I base  options on what I’m good at?</a:t>
            </a:r>
          </a:p>
          <a:p>
            <a:r>
              <a:rPr lang="en-GB" dirty="0">
                <a:latin typeface="Century Gothic"/>
                <a:cs typeface="Arial"/>
              </a:rPr>
              <a:t>Should I base options on what I enjoy?</a:t>
            </a:r>
          </a:p>
          <a:p>
            <a:r>
              <a:rPr lang="en-GB" dirty="0">
                <a:latin typeface="Century Gothic"/>
                <a:cs typeface="Arial"/>
              </a:rPr>
              <a:t>Should I choose a subject because I like the teacher?</a:t>
            </a:r>
          </a:p>
          <a:p>
            <a:r>
              <a:rPr lang="en-GB" dirty="0">
                <a:latin typeface="Century Gothic"/>
                <a:cs typeface="Arial"/>
              </a:rPr>
              <a:t>Should I choose a subject because my friends are doing it?</a:t>
            </a:r>
          </a:p>
          <a:p>
            <a:r>
              <a:rPr lang="en-GB" dirty="0">
                <a:latin typeface="Century Gothic"/>
                <a:cs typeface="Arial"/>
              </a:rPr>
              <a:t>Should money &amp; future salary be a factor when I’m choosing my options?</a:t>
            </a:r>
          </a:p>
          <a:p>
            <a:r>
              <a:rPr lang="en-GB" dirty="0">
                <a:latin typeface="Century Gothic"/>
                <a:cs typeface="Arial"/>
              </a:rPr>
              <a:t>Whose advice should I listen to when choosing my options?</a:t>
            </a:r>
          </a:p>
          <a:p>
            <a:r>
              <a:rPr lang="en-GB" dirty="0">
                <a:latin typeface="Century Gothic"/>
                <a:cs typeface="Arial"/>
              </a:rPr>
              <a:t>Are my A-level choices affected by the subject choices I make now?</a:t>
            </a:r>
          </a:p>
          <a:p>
            <a:r>
              <a:rPr lang="en-GB" dirty="0">
                <a:latin typeface="Century Gothic"/>
                <a:cs typeface="Arial"/>
              </a:rPr>
              <a:t>Do universities care about which options you choose?</a:t>
            </a:r>
          </a:p>
          <a:p>
            <a:r>
              <a:rPr lang="en-GB" dirty="0">
                <a:latin typeface="Century Gothic"/>
                <a:cs typeface="Arial"/>
              </a:rPr>
              <a:t>Should I think about how courses are marked when choosing my options? </a:t>
            </a:r>
            <a:endParaRPr lang="en-GB" dirty="0"/>
          </a:p>
          <a:p>
            <a:r>
              <a:rPr lang="en-GB" dirty="0">
                <a:latin typeface="Century Gothic"/>
                <a:cs typeface="Arial"/>
              </a:rPr>
              <a:t>How important is it to get good grades in my GCSEs?</a:t>
            </a:r>
          </a:p>
          <a:p>
            <a:r>
              <a:rPr lang="en-GB" dirty="0">
                <a:latin typeface="Century Gothic"/>
                <a:cs typeface="Arial"/>
              </a:rPr>
              <a:t>Should I take subjects which aren’t GCSEs?</a:t>
            </a:r>
          </a:p>
          <a:p>
            <a:pPr>
              <a:buClr>
                <a:srgbClr val="1287C3"/>
              </a:buClr>
            </a:pPr>
            <a:r>
              <a:rPr lang="en-GB" dirty="0">
                <a:latin typeface="Century Gothic"/>
                <a:cs typeface="Arial"/>
              </a:rPr>
              <a:t>Does my final GCSE options list look balanced?</a:t>
            </a:r>
            <a:endParaRPr lang="en-GB" dirty="0"/>
          </a:p>
        </p:txBody>
      </p:sp>
    </p:spTree>
    <p:extLst>
      <p:ext uri="{BB962C8B-B14F-4D97-AF65-F5344CB8AC3E}">
        <p14:creationId xmlns:p14="http://schemas.microsoft.com/office/powerpoint/2010/main" val="3014159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939787" y="207959"/>
            <a:ext cx="10134599" cy="6463630"/>
            <a:chOff x="105034249" y="106692108"/>
            <a:chExt cx="9998149" cy="7556582"/>
          </a:xfrm>
        </p:grpSpPr>
        <p:pic>
          <p:nvPicPr>
            <p:cNvPr id="9219" name="Picture 3" descr="B8XNZ4DIUAAoUyY[1]"/>
            <p:cNvPicPr>
              <a:picLocks noChangeAspect="1" noChangeArrowheads="1"/>
            </p:cNvPicPr>
            <p:nvPr/>
          </p:nvPicPr>
          <p:blipFill rotWithShape="1">
            <a:blip r:embed="rId2">
              <a:extLst>
                <a:ext uri="{28A0092B-C50C-407E-A947-70E740481C1C}">
                  <a14:useLocalDpi xmlns:a14="http://schemas.microsoft.com/office/drawing/2010/main" val="0"/>
                </a:ext>
              </a:extLst>
            </a:blip>
            <a:srcRect r="35417" b="25018"/>
            <a:stretch/>
          </p:blipFill>
          <p:spPr bwMode="auto">
            <a:xfrm>
              <a:off x="105034249" y="106692108"/>
              <a:ext cx="6566960" cy="56958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4"/>
            <p:cNvSpPr txBox="1">
              <a:spLocks noChangeArrowheads="1"/>
            </p:cNvSpPr>
            <p:nvPr/>
          </p:nvSpPr>
          <p:spPr bwMode="auto">
            <a:xfrm>
              <a:off x="111659805" y="106774475"/>
              <a:ext cx="3372593" cy="747421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2800" b="1" i="0" u="none" strike="noStrike" cap="none" normalizeH="0" baseline="0" dirty="0">
                <a:ln>
                  <a:noFill/>
                </a:ln>
                <a:solidFill>
                  <a:srgbClr val="C43E7D"/>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a:ln>
                    <a:noFill/>
                  </a:ln>
                  <a:solidFill>
                    <a:srgbClr val="C43E7D"/>
                  </a:solidFill>
                  <a:effectLst/>
                  <a:latin typeface="Century Gothic"/>
                </a:rPr>
                <a:t>Key Dates:</a:t>
              </a:r>
              <a:endParaRPr lang="en-GB" altLang="en-US" sz="2800" b="1" i="0" u="none" strike="noStrike" cap="none" normalizeH="0" baseline="0" dirty="0">
                <a:ln>
                  <a:noFill/>
                </a:ln>
                <a:solidFill>
                  <a:srgbClr val="C43E7D"/>
                </a:solidFill>
                <a:effectLst/>
                <a:latin typeface="Century Gothic"/>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1" i="0" u="none" strike="noStrike" cap="none" normalizeH="0" baseline="0" dirty="0">
                <a:ln>
                  <a:noFill/>
                </a:ln>
                <a:solidFill>
                  <a:srgbClr val="C43E7D"/>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1" i="0" u="none" strike="noStrike" cap="none" normalizeH="0" baseline="0" dirty="0">
                <a:ln>
                  <a:noFill/>
                </a:ln>
                <a:solidFill>
                  <a:srgbClr val="C43E7D"/>
                </a:solidFill>
                <a:effectLst/>
                <a:latin typeface="Century Gothic" panose="020B0502020202020204" pitchFamily="34" charset="0"/>
              </a:endParaRPr>
            </a:p>
            <a:p>
              <a:pPr algn="ctr" eaLnBrk="0" fontAlgn="base" hangingPunct="0">
                <a:spcBef>
                  <a:spcPct val="0"/>
                </a:spcBef>
                <a:spcAft>
                  <a:spcPct val="0"/>
                </a:spcAft>
              </a:pPr>
              <a:r>
                <a:rPr lang="en-GB" altLang="en-US" sz="2800" b="1" dirty="0">
                  <a:solidFill>
                    <a:srgbClr val="C43E7D"/>
                  </a:solidFill>
                  <a:latin typeface="Century Gothic"/>
                </a:rPr>
                <a:t>February 8th </a:t>
              </a:r>
              <a:endParaRPr lang="en-GB" altLang="en-US" sz="2800" b="1" i="0" u="none" strike="noStrike" cap="none" normalizeH="0" baseline="0" dirty="0">
                <a:ln>
                  <a:noFill/>
                </a:ln>
                <a:solidFill>
                  <a:srgbClr val="C43E7D"/>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a:ln>
                    <a:noFill/>
                  </a:ln>
                  <a:solidFill>
                    <a:srgbClr val="C43E7D"/>
                  </a:solidFill>
                  <a:effectLst/>
                  <a:latin typeface="Century Gothic"/>
                </a:rPr>
                <a:t>Y9 Options</a:t>
              </a:r>
              <a:endParaRPr lang="en-GB" altLang="en-US" sz="2800" b="1" i="0" u="none" strike="noStrike" cap="none" normalizeH="0" baseline="0" dirty="0">
                <a:ln>
                  <a:noFill/>
                </a:ln>
                <a:solidFill>
                  <a:srgbClr val="C43E7D"/>
                </a:solidFill>
                <a:effectLst/>
                <a:latin typeface="Century Gothic"/>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a:ln>
                    <a:noFill/>
                  </a:ln>
                  <a:solidFill>
                    <a:srgbClr val="C43E7D"/>
                  </a:solidFill>
                  <a:effectLst/>
                  <a:latin typeface="Century Gothic"/>
                </a:rPr>
                <a:t>Evening</a:t>
              </a:r>
              <a:endParaRPr lang="en-GB" altLang="en-US" sz="2800" b="1" i="0" u="none" strike="noStrike" cap="none" normalizeH="0" baseline="0" dirty="0">
                <a:ln>
                  <a:noFill/>
                </a:ln>
                <a:solidFill>
                  <a:srgbClr val="C43E7D"/>
                </a:solidFill>
                <a:effectLst/>
                <a:latin typeface="Century Gothic"/>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000" b="1" i="0" u="none" strike="noStrike" cap="none" normalizeH="0" baseline="0" dirty="0">
                <a:ln>
                  <a:noFill/>
                </a:ln>
                <a:solidFill>
                  <a:srgbClr val="C43E7D"/>
                </a:solidFill>
                <a:effectLst/>
                <a:latin typeface="Century Gothic" panose="020B0502020202020204" pitchFamily="34" charset="0"/>
              </a:endParaRPr>
            </a:p>
            <a:p>
              <a:pPr algn="ctr" eaLnBrk="0" fontAlgn="base" hangingPunct="0">
                <a:spcBef>
                  <a:spcPct val="0"/>
                </a:spcBef>
                <a:spcAft>
                  <a:spcPct val="0"/>
                </a:spcAft>
              </a:pPr>
              <a:r>
                <a:rPr lang="en-GB" altLang="en-US" sz="2800" b="1" dirty="0">
                  <a:solidFill>
                    <a:srgbClr val="C43E7D"/>
                  </a:solidFill>
                  <a:latin typeface="Century Gothic"/>
                </a:rPr>
                <a:t>February 22nd </a:t>
              </a:r>
              <a:endParaRPr lang="en-GB" altLang="en-US" sz="2800" b="1" i="0" u="none" strike="noStrike" cap="none" normalizeH="0" baseline="0" dirty="0">
                <a:ln>
                  <a:noFill/>
                </a:ln>
                <a:solidFill>
                  <a:srgbClr val="C43E7D"/>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a:ln>
                    <a:noFill/>
                  </a:ln>
                  <a:solidFill>
                    <a:srgbClr val="C43E7D"/>
                  </a:solidFill>
                  <a:effectLst/>
                  <a:latin typeface="Century Gothic"/>
                </a:rPr>
                <a:t>Deadline</a:t>
              </a:r>
              <a:endParaRPr lang="en-GB" altLang="en-US" sz="2800" b="1" i="0" u="none" strike="noStrike" cap="none" normalizeH="0" baseline="0" dirty="0">
                <a:ln>
                  <a:noFill/>
                </a:ln>
                <a:solidFill>
                  <a:srgbClr val="C43E7D"/>
                </a:solidFill>
                <a:effectLst/>
                <a:latin typeface="Century Gothic"/>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a:ln>
                    <a:noFill/>
                  </a:ln>
                  <a:solidFill>
                    <a:srgbClr val="C43E7D"/>
                  </a:solidFill>
                  <a:effectLst/>
                  <a:latin typeface="Century Gothic"/>
                </a:rPr>
                <a:t>for Options</a:t>
              </a:r>
              <a:endParaRPr lang="en-GB" altLang="en-US" sz="2800" b="1" i="0" u="none" strike="noStrike" cap="none" normalizeH="0" baseline="0" dirty="0">
                <a:ln>
                  <a:noFill/>
                </a:ln>
                <a:solidFill>
                  <a:srgbClr val="C43E7D"/>
                </a:solidFill>
                <a:effectLst/>
                <a:latin typeface="Century Gothic"/>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800" b="1" i="0" u="none" strike="noStrike" cap="none" normalizeH="0" baseline="0" dirty="0">
                  <a:ln>
                    <a:noFill/>
                  </a:ln>
                  <a:solidFill>
                    <a:srgbClr val="C43E7D"/>
                  </a:solidFill>
                  <a:effectLst/>
                  <a:latin typeface="Century Gothic"/>
                </a:rPr>
                <a:t>Forms</a:t>
              </a:r>
              <a:endParaRPr kumimoji="0" lang="en-US" altLang="en-US" sz="1800" b="0" i="0" u="none" strike="noStrike" cap="none" normalizeH="0" baseline="0" dirty="0">
                <a:ln>
                  <a:noFill/>
                </a:ln>
                <a:solidFill>
                  <a:schemeClr val="tx1"/>
                </a:solidFill>
                <a:effectLst/>
                <a:latin typeface="Century Gothic"/>
              </a:endParaRPr>
            </a:p>
          </p:txBody>
        </p:sp>
      </p:grpSp>
      <p:sp>
        <p:nvSpPr>
          <p:cNvPr id="2" name="TextBox 1"/>
          <p:cNvSpPr txBox="1"/>
          <p:nvPr/>
        </p:nvSpPr>
        <p:spPr>
          <a:xfrm>
            <a:off x="2023404" y="5270500"/>
            <a:ext cx="5572977" cy="1569660"/>
          </a:xfrm>
          <a:prstGeom prst="rect">
            <a:avLst/>
          </a:prstGeom>
          <a:noFill/>
        </p:spPr>
        <p:txBody>
          <a:bodyPr wrap="square" lIns="91440" tIns="45720" rIns="91440" bIns="45720" rtlCol="0" anchor="t">
            <a:spAutoFit/>
          </a:bodyPr>
          <a:lstStyle/>
          <a:p>
            <a:pPr algn="ctr"/>
            <a:r>
              <a:rPr lang="en-GB" sz="4800" dirty="0">
                <a:solidFill>
                  <a:srgbClr val="800080"/>
                </a:solidFill>
                <a:latin typeface="Arial"/>
                <a:cs typeface="Arial"/>
              </a:rPr>
              <a:t>Year 10 &amp; 11 – 2024-26</a:t>
            </a:r>
            <a:endParaRPr lang="en-GB" sz="4800" dirty="0">
              <a:solidFill>
                <a:srgbClr val="80008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8597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CSE-Subject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0"/>
            <a:ext cx="11760200" cy="43037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Box 4"/>
          <p:cNvSpPr txBox="1"/>
          <p:nvPr/>
        </p:nvSpPr>
        <p:spPr>
          <a:xfrm>
            <a:off x="495300" y="622300"/>
            <a:ext cx="11404600" cy="1200329"/>
          </a:xfrm>
          <a:prstGeom prst="rect">
            <a:avLst/>
          </a:prstGeom>
          <a:noFill/>
        </p:spPr>
        <p:txBody>
          <a:bodyPr wrap="square" rtlCol="0">
            <a:spAutoFit/>
          </a:bodyPr>
          <a:lstStyle/>
          <a:p>
            <a:pPr algn="ctr"/>
            <a:r>
              <a:rPr lang="en-GB" sz="7200">
                <a:latin typeface="Century Gothic" panose="020B0502020202020204" pitchFamily="34" charset="0"/>
              </a:rPr>
              <a:t>Compulsory Subjects</a:t>
            </a:r>
          </a:p>
        </p:txBody>
      </p:sp>
    </p:spTree>
    <p:extLst>
      <p:ext uri="{BB962C8B-B14F-4D97-AF65-F5344CB8AC3E}">
        <p14:creationId xmlns:p14="http://schemas.microsoft.com/office/powerpoint/2010/main" val="883984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511076"/>
            <a:ext cx="11394834" cy="2308324"/>
          </a:xfrm>
          <a:prstGeom prst="rect">
            <a:avLst/>
          </a:prstGeom>
          <a:noFill/>
        </p:spPr>
        <p:txBody>
          <a:bodyPr wrap="square" rtlCol="0">
            <a:spAutoFit/>
          </a:bodyPr>
          <a:lstStyle/>
          <a:p>
            <a:pPr algn="ctr"/>
            <a:r>
              <a:rPr lang="en-GB" sz="7200">
                <a:latin typeface="Century Gothic" panose="020B0502020202020204" pitchFamily="34" charset="0"/>
              </a:rPr>
              <a:t>Compulsory Exam Subjects:</a:t>
            </a: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417" y="3216485"/>
            <a:ext cx="11480800" cy="2186048"/>
          </a:xfrm>
          <a:prstGeom prst="rect">
            <a:avLst/>
          </a:prstGeom>
        </p:spPr>
      </p:pic>
    </p:spTree>
    <p:extLst>
      <p:ext uri="{BB962C8B-B14F-4D97-AF65-F5344CB8AC3E}">
        <p14:creationId xmlns:p14="http://schemas.microsoft.com/office/powerpoint/2010/main" val="4141424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4571" y="519953"/>
            <a:ext cx="11394834" cy="2308324"/>
          </a:xfrm>
          <a:prstGeom prst="rect">
            <a:avLst/>
          </a:prstGeom>
          <a:noFill/>
        </p:spPr>
        <p:txBody>
          <a:bodyPr wrap="square" rtlCol="0">
            <a:spAutoFit/>
          </a:bodyPr>
          <a:lstStyle/>
          <a:p>
            <a:pPr algn="ctr"/>
            <a:r>
              <a:rPr lang="en-GB" sz="7200" dirty="0">
                <a:latin typeface="Century Gothic" panose="020B0502020202020204" pitchFamily="34" charset="0"/>
              </a:rPr>
              <a:t>Compulsory other Subjects non-examined</a:t>
            </a:r>
          </a:p>
        </p:txBody>
      </p:sp>
      <p:graphicFrame>
        <p:nvGraphicFramePr>
          <p:cNvPr id="3" name="Table 2">
            <a:extLst>
              <a:ext uri="{FF2B5EF4-FFF2-40B4-BE49-F238E27FC236}">
                <a16:creationId xmlns:a16="http://schemas.microsoft.com/office/drawing/2014/main" id="{7E9D0FF2-470E-4284-A8A0-5053B696DF71}"/>
              </a:ext>
            </a:extLst>
          </p:cNvPr>
          <p:cNvGraphicFramePr>
            <a:graphicFrameLocks noGrp="1"/>
          </p:cNvGraphicFramePr>
          <p:nvPr>
            <p:extLst>
              <p:ext uri="{D42A27DB-BD31-4B8C-83A1-F6EECF244321}">
                <p14:modId xmlns:p14="http://schemas.microsoft.com/office/powerpoint/2010/main" val="887328431"/>
              </p:ext>
            </p:extLst>
          </p:nvPr>
        </p:nvGraphicFramePr>
        <p:xfrm>
          <a:off x="3293624" y="3303825"/>
          <a:ext cx="5620385" cy="2880360"/>
        </p:xfrm>
        <a:graphic>
          <a:graphicData uri="http://schemas.openxmlformats.org/drawingml/2006/table">
            <a:tbl>
              <a:tblPr firstRow="1" firstCol="1" bandRow="1"/>
              <a:tblGrid>
                <a:gridCol w="5620385">
                  <a:extLst>
                    <a:ext uri="{9D8B030D-6E8A-4147-A177-3AD203B41FA5}">
                      <a16:colId xmlns:a16="http://schemas.microsoft.com/office/drawing/2014/main" val="1452234680"/>
                    </a:ext>
                  </a:extLst>
                </a:gridCol>
              </a:tblGrid>
              <a:tr h="995680">
                <a:tc>
                  <a:txBody>
                    <a:bodyPr/>
                    <a:lstStyle/>
                    <a:p>
                      <a:pPr algn="ctr">
                        <a:lnSpc>
                          <a:spcPct val="107000"/>
                        </a:lnSpc>
                        <a:spcAft>
                          <a:spcPts val="0"/>
                        </a:spcAft>
                      </a:pPr>
                      <a:r>
                        <a:rPr lang="en-GB" sz="2800">
                          <a:effectLst/>
                          <a:latin typeface="Calibri" panose="020F0502020204030204" pitchFamily="34" charset="0"/>
                          <a:ea typeface="Calibri" panose="020F0502020204030204" pitchFamily="34" charset="0"/>
                          <a:cs typeface="Times New Roman" panose="02020603050405020304" pitchFamily="18" charset="0"/>
                        </a:rPr>
                        <a:t>Physical Education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7810752"/>
                  </a:ext>
                </a:extLst>
              </a:tr>
              <a:tr h="942340">
                <a:tc>
                  <a:txBody>
                    <a:bodyPr/>
                    <a:lstStyle/>
                    <a:p>
                      <a:pPr algn="ctr">
                        <a:lnSpc>
                          <a:spcPct val="107000"/>
                        </a:lnSpc>
                        <a:spcAft>
                          <a:spcPts val="0"/>
                        </a:spcAft>
                      </a:pPr>
                      <a:r>
                        <a:rPr lang="en-GB" sz="2800">
                          <a:effectLst/>
                          <a:latin typeface="Calibri" panose="020F0502020204030204" pitchFamily="34" charset="0"/>
                          <a:ea typeface="Calibri" panose="020F0502020204030204" pitchFamily="34" charset="0"/>
                          <a:cs typeface="Times New Roman" panose="02020603050405020304" pitchFamily="18" charset="0"/>
                        </a:rPr>
                        <a:t>Personal Social Health Education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1449744"/>
                  </a:ext>
                </a:extLst>
              </a:tr>
              <a:tr h="942340">
                <a:tc>
                  <a:txBody>
                    <a:bodyPr/>
                    <a:lstStyle/>
                    <a:p>
                      <a:pPr algn="ctr">
                        <a:lnSpc>
                          <a:spcPct val="107000"/>
                        </a:lnSpc>
                        <a:spcAft>
                          <a:spcPts val="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Religion, Ethics and Philosophy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2215236"/>
                  </a:ext>
                </a:extLst>
              </a:tr>
            </a:tbl>
          </a:graphicData>
        </a:graphic>
      </p:graphicFrame>
    </p:spTree>
    <p:extLst>
      <p:ext uri="{BB962C8B-B14F-4D97-AF65-F5344CB8AC3E}">
        <p14:creationId xmlns:p14="http://schemas.microsoft.com/office/powerpoint/2010/main" val="392119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Option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500" y="1803400"/>
            <a:ext cx="10934700" cy="50546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Box 4"/>
          <p:cNvSpPr txBox="1"/>
          <p:nvPr/>
        </p:nvSpPr>
        <p:spPr>
          <a:xfrm>
            <a:off x="495300" y="622300"/>
            <a:ext cx="11404600" cy="1200329"/>
          </a:xfrm>
          <a:prstGeom prst="rect">
            <a:avLst/>
          </a:prstGeom>
          <a:noFill/>
        </p:spPr>
        <p:txBody>
          <a:bodyPr wrap="square" rtlCol="0">
            <a:spAutoFit/>
          </a:bodyPr>
          <a:lstStyle/>
          <a:p>
            <a:pPr algn="ctr"/>
            <a:r>
              <a:rPr lang="en-GB" sz="7200">
                <a:latin typeface="Century Gothic" panose="020B0502020202020204" pitchFamily="34" charset="0"/>
              </a:rPr>
              <a:t>Optional Subjects</a:t>
            </a:r>
          </a:p>
        </p:txBody>
      </p:sp>
    </p:spTree>
    <p:extLst>
      <p:ext uri="{BB962C8B-B14F-4D97-AF65-F5344CB8AC3E}">
        <p14:creationId xmlns:p14="http://schemas.microsoft.com/office/powerpoint/2010/main" val="2683738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450" y="355600"/>
            <a:ext cx="11595100" cy="830997"/>
          </a:xfrm>
          <a:prstGeom prst="rect">
            <a:avLst/>
          </a:prstGeom>
          <a:noFill/>
        </p:spPr>
        <p:txBody>
          <a:bodyPr wrap="square" rtlCol="0">
            <a:spAutoFit/>
          </a:bodyPr>
          <a:lstStyle/>
          <a:p>
            <a:pPr algn="ctr"/>
            <a:r>
              <a:rPr lang="en-GB" sz="4800">
                <a:latin typeface="Century Gothic" panose="020B0502020202020204" pitchFamily="34" charset="0"/>
              </a:rPr>
              <a:t>What are Ebacc subjects?</a:t>
            </a:r>
          </a:p>
        </p:txBody>
      </p:sp>
      <p:sp>
        <p:nvSpPr>
          <p:cNvPr id="5" name="TextBox 4"/>
          <p:cNvSpPr txBox="1"/>
          <p:nvPr/>
        </p:nvSpPr>
        <p:spPr>
          <a:xfrm>
            <a:off x="824180" y="1223768"/>
            <a:ext cx="11364149" cy="5632311"/>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en-GB" sz="2800" dirty="0">
                <a:latin typeface="Century Gothic"/>
              </a:rPr>
              <a:t>EBacc subjects, also referred to as ‘traditional’ or ‘facilitating’ subjects, are rigorous academic subjects, and good grades in these demonstrates to universities and employers how hard a student can work, whilst also teaching skills that are useful in a </a:t>
            </a:r>
            <a:endParaRPr lang="en-US"/>
          </a:p>
          <a:p>
            <a:r>
              <a:rPr lang="en-GB" sz="2800" dirty="0">
                <a:latin typeface="Century Gothic"/>
              </a:rPr>
              <a:t>     wide range of higher education courses and careers.</a:t>
            </a:r>
            <a:endParaRPr lang="en-GB"/>
          </a:p>
          <a:p>
            <a:pPr marL="457200" indent="-457200">
              <a:buFont typeface="Arial" panose="020B0604020202020204" pitchFamily="34" charset="0"/>
              <a:buChar char="•"/>
            </a:pPr>
            <a:endParaRPr lang="en-GB" sz="1200" dirty="0">
              <a:latin typeface="Century Gothic" panose="020B0502020202020204" pitchFamily="34" charset="0"/>
            </a:endParaRPr>
          </a:p>
          <a:p>
            <a:pPr marL="457200" indent="-457200">
              <a:buFont typeface="Arial" panose="020B0604020202020204" pitchFamily="34" charset="0"/>
              <a:buChar char="•"/>
            </a:pPr>
            <a:r>
              <a:rPr lang="en-GB" sz="2800" dirty="0">
                <a:latin typeface="Century Gothic"/>
              </a:rPr>
              <a:t>Top universities and employers </a:t>
            </a:r>
            <a:r>
              <a:rPr lang="en-GB" sz="2800" b="1" dirty="0">
                <a:latin typeface="Century Gothic"/>
              </a:rPr>
              <a:t>may</a:t>
            </a:r>
            <a:r>
              <a:rPr lang="en-GB" sz="2800" dirty="0">
                <a:latin typeface="Century Gothic"/>
              </a:rPr>
              <a:t> look for candidates that have studied a modern foreign language (French or Spanish), </a:t>
            </a:r>
            <a:r>
              <a:rPr lang="en-GB" sz="2800" u="sng" dirty="0">
                <a:latin typeface="Century Gothic"/>
              </a:rPr>
              <a:t>and</a:t>
            </a:r>
            <a:r>
              <a:rPr lang="en-GB" sz="2800" dirty="0">
                <a:latin typeface="Century Gothic"/>
              </a:rPr>
              <a:t> a humanity (History or Geography).</a:t>
            </a:r>
          </a:p>
          <a:p>
            <a:endParaRPr lang="en-GB" sz="1200" dirty="0">
              <a:latin typeface="Century Gothic" panose="020B0502020202020204" pitchFamily="34" charset="0"/>
            </a:endParaRPr>
          </a:p>
          <a:p>
            <a:pPr marL="457200" indent="-457200">
              <a:buFont typeface="Arial" panose="020B0604020202020204" pitchFamily="34" charset="0"/>
              <a:buChar char="•"/>
            </a:pPr>
            <a:r>
              <a:rPr lang="en-GB" sz="2800" dirty="0">
                <a:latin typeface="Century Gothic"/>
              </a:rPr>
              <a:t>Whilst it is not essential to choose the full suite of EBacc  subjects, we are strongly encouraging all of you to consider this in line with the government's intention that 90% of all students study the EBacc pathway.</a:t>
            </a:r>
          </a:p>
        </p:txBody>
      </p:sp>
    </p:spTree>
    <p:extLst>
      <p:ext uri="{BB962C8B-B14F-4D97-AF65-F5344CB8AC3E}">
        <p14:creationId xmlns:p14="http://schemas.microsoft.com/office/powerpoint/2010/main" val="51099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A5A88-5FA4-421B-9A5D-0BEF426CA6FD}"/>
              </a:ext>
            </a:extLst>
          </p:cNvPr>
          <p:cNvSpPr>
            <a:spLocks noGrp="1"/>
          </p:cNvSpPr>
          <p:nvPr>
            <p:ph type="title"/>
          </p:nvPr>
        </p:nvSpPr>
        <p:spPr>
          <a:xfrm>
            <a:off x="676502" y="38554"/>
            <a:ext cx="10515600" cy="1325563"/>
          </a:xfrm>
        </p:spPr>
        <p:txBody>
          <a:bodyPr/>
          <a:lstStyle/>
          <a:p>
            <a:r>
              <a:rPr lang="en-US" b="1" dirty="0">
                <a:cs typeface="Calibri Light"/>
              </a:rPr>
              <a:t>Two Pathways</a:t>
            </a:r>
            <a:endParaRPr lang="en-US" b="1" dirty="0"/>
          </a:p>
        </p:txBody>
      </p:sp>
      <p:sp>
        <p:nvSpPr>
          <p:cNvPr id="4" name="Text Placeholder 3">
            <a:extLst>
              <a:ext uri="{FF2B5EF4-FFF2-40B4-BE49-F238E27FC236}">
                <a16:creationId xmlns:a16="http://schemas.microsoft.com/office/drawing/2014/main" id="{C4AB621B-CF62-436C-AB73-1512DCCE0C39}"/>
              </a:ext>
            </a:extLst>
          </p:cNvPr>
          <p:cNvSpPr>
            <a:spLocks noGrp="1"/>
          </p:cNvSpPr>
          <p:nvPr>
            <p:ph type="body" idx="1"/>
          </p:nvPr>
        </p:nvSpPr>
        <p:spPr>
          <a:xfrm>
            <a:off x="1519471" y="1173163"/>
            <a:ext cx="4264084" cy="823912"/>
          </a:xfrm>
          <a:solidFill>
            <a:schemeClr val="bg1">
              <a:lumMod val="85000"/>
            </a:schemeClr>
          </a:solidFill>
        </p:spPr>
        <p:txBody>
          <a:bodyPr vert="horz" lIns="91440" tIns="45720" rIns="91440" bIns="45720" rtlCol="0" anchor="ctr">
            <a:noAutofit/>
          </a:bodyPr>
          <a:lstStyle/>
          <a:p>
            <a:pPr algn="ctr"/>
            <a:r>
              <a:rPr lang="en-US" sz="3600" b="1" dirty="0">
                <a:solidFill>
                  <a:srgbClr val="0070C0"/>
                </a:solidFill>
                <a:cs typeface="Calibri"/>
              </a:rPr>
              <a:t>Blue Pathway</a:t>
            </a:r>
            <a:endParaRPr lang="en-US" sz="3600" b="1" dirty="0">
              <a:solidFill>
                <a:srgbClr val="0070C0"/>
              </a:solidFill>
            </a:endParaRPr>
          </a:p>
        </p:txBody>
      </p:sp>
      <p:sp>
        <p:nvSpPr>
          <p:cNvPr id="3" name="Content Placeholder 2">
            <a:extLst>
              <a:ext uri="{FF2B5EF4-FFF2-40B4-BE49-F238E27FC236}">
                <a16:creationId xmlns:a16="http://schemas.microsoft.com/office/drawing/2014/main" id="{267F084E-BB6F-4561-A4AD-950E8F4B5E0D}"/>
              </a:ext>
            </a:extLst>
          </p:cNvPr>
          <p:cNvSpPr>
            <a:spLocks noGrp="1"/>
          </p:cNvSpPr>
          <p:nvPr>
            <p:ph sz="half" idx="2"/>
          </p:nvPr>
        </p:nvSpPr>
        <p:spPr>
          <a:xfrm>
            <a:off x="1137155" y="2201515"/>
            <a:ext cx="5434011" cy="4192587"/>
          </a:xfrm>
        </p:spPr>
        <p:txBody>
          <a:bodyPr vert="horz" lIns="91440" tIns="45720" rIns="91440" bIns="45720" rtlCol="0" anchor="t">
            <a:normAutofit/>
          </a:bodyPr>
          <a:lstStyle/>
          <a:p>
            <a:r>
              <a:rPr lang="en-US" sz="2000" dirty="0">
                <a:cs typeface="Calibri"/>
              </a:rPr>
              <a:t>Core Subjects – English, </a:t>
            </a:r>
            <a:r>
              <a:rPr lang="en-US" sz="2000" dirty="0" err="1">
                <a:cs typeface="Calibri"/>
              </a:rPr>
              <a:t>Maths</a:t>
            </a:r>
            <a:r>
              <a:rPr lang="en-US" sz="2000" dirty="0">
                <a:cs typeface="Calibri"/>
              </a:rPr>
              <a:t> and Combined Science</a:t>
            </a:r>
          </a:p>
          <a:p>
            <a:r>
              <a:rPr lang="en-US" sz="2000" dirty="0">
                <a:cs typeface="Calibri"/>
              </a:rPr>
              <a:t>Your current MFL is a compulsory subject.</a:t>
            </a:r>
          </a:p>
          <a:p>
            <a:r>
              <a:rPr lang="en-US" sz="2000" dirty="0">
                <a:cs typeface="Calibri"/>
              </a:rPr>
              <a:t>You must choose either History or Geography.</a:t>
            </a:r>
          </a:p>
          <a:p>
            <a:r>
              <a:rPr lang="en-US" sz="2000" dirty="0">
                <a:cs typeface="Calibri"/>
              </a:rPr>
              <a:t>Choose 3 other subjects of which you will follow 2 on a best fit model.</a:t>
            </a:r>
          </a:p>
          <a:p>
            <a:r>
              <a:rPr lang="en-US" sz="2000" dirty="0">
                <a:ea typeface="+mn-lt"/>
                <a:cs typeface="+mn-lt"/>
              </a:rPr>
              <a:t>Option to study Triple Science as 1 of your Options.</a:t>
            </a:r>
          </a:p>
          <a:p>
            <a:endParaRPr lang="en-US" sz="2000" dirty="0">
              <a:cs typeface="Calibri"/>
            </a:endParaRPr>
          </a:p>
        </p:txBody>
      </p:sp>
      <p:sp>
        <p:nvSpPr>
          <p:cNvPr id="5" name="Text Placeholder 4">
            <a:extLst>
              <a:ext uri="{FF2B5EF4-FFF2-40B4-BE49-F238E27FC236}">
                <a16:creationId xmlns:a16="http://schemas.microsoft.com/office/drawing/2014/main" id="{F0DCA0EC-3626-4800-BBC5-B2DFDAC58BD7}"/>
              </a:ext>
            </a:extLst>
          </p:cNvPr>
          <p:cNvSpPr>
            <a:spLocks noGrp="1"/>
          </p:cNvSpPr>
          <p:nvPr>
            <p:ph type="body" sz="quarter" idx="3"/>
          </p:nvPr>
        </p:nvSpPr>
        <p:spPr>
          <a:xfrm>
            <a:off x="7116153" y="1173163"/>
            <a:ext cx="4261263" cy="823912"/>
          </a:xfrm>
          <a:solidFill>
            <a:schemeClr val="bg1">
              <a:lumMod val="85000"/>
            </a:schemeClr>
          </a:solidFill>
        </p:spPr>
        <p:txBody>
          <a:bodyPr vert="horz" lIns="91440" tIns="45720" rIns="91440" bIns="45720" rtlCol="0" anchor="ctr">
            <a:noAutofit/>
          </a:bodyPr>
          <a:lstStyle/>
          <a:p>
            <a:pPr algn="ctr"/>
            <a:r>
              <a:rPr lang="en-US" sz="3600" b="1" dirty="0">
                <a:solidFill>
                  <a:srgbClr val="FFFF00"/>
                </a:solidFill>
                <a:cs typeface="Calibri"/>
              </a:rPr>
              <a:t>Yellow Pathway</a:t>
            </a:r>
            <a:endParaRPr lang="en-US" sz="3600" b="1" dirty="0">
              <a:solidFill>
                <a:srgbClr val="FFFF00"/>
              </a:solidFill>
            </a:endParaRPr>
          </a:p>
        </p:txBody>
      </p:sp>
      <p:sp>
        <p:nvSpPr>
          <p:cNvPr id="6" name="Content Placeholder 5">
            <a:extLst>
              <a:ext uri="{FF2B5EF4-FFF2-40B4-BE49-F238E27FC236}">
                <a16:creationId xmlns:a16="http://schemas.microsoft.com/office/drawing/2014/main" id="{17E78D05-81F9-4DD3-91DC-56399BFE70BA}"/>
              </a:ext>
            </a:extLst>
          </p:cNvPr>
          <p:cNvSpPr>
            <a:spLocks noGrp="1"/>
          </p:cNvSpPr>
          <p:nvPr>
            <p:ph sz="quarter" idx="4"/>
          </p:nvPr>
        </p:nvSpPr>
        <p:spPr>
          <a:xfrm>
            <a:off x="6682833" y="2201515"/>
            <a:ext cx="5510666" cy="4655229"/>
          </a:xfrm>
        </p:spPr>
        <p:txBody>
          <a:bodyPr vert="horz" lIns="91440" tIns="45720" rIns="91440" bIns="45720" rtlCol="0" anchor="t">
            <a:normAutofit/>
          </a:bodyPr>
          <a:lstStyle/>
          <a:p>
            <a:r>
              <a:rPr lang="en-US" sz="2000" dirty="0">
                <a:ea typeface="+mn-lt"/>
                <a:cs typeface="+mn-lt"/>
              </a:rPr>
              <a:t>Core Subjects – English, </a:t>
            </a:r>
            <a:r>
              <a:rPr lang="en-US" sz="2000" dirty="0" err="1">
                <a:ea typeface="+mn-lt"/>
                <a:cs typeface="+mn-lt"/>
              </a:rPr>
              <a:t>Maths</a:t>
            </a:r>
            <a:r>
              <a:rPr lang="en-US" sz="2000" dirty="0">
                <a:ea typeface="+mn-lt"/>
                <a:cs typeface="+mn-lt"/>
              </a:rPr>
              <a:t> and Combined Science</a:t>
            </a:r>
          </a:p>
          <a:p>
            <a:r>
              <a:rPr lang="en-US" sz="2000" dirty="0">
                <a:ea typeface="+mn-lt"/>
                <a:cs typeface="+mn-lt"/>
              </a:rPr>
              <a:t>You must choose 1 </a:t>
            </a:r>
            <a:r>
              <a:rPr lang="en-US" sz="2000" dirty="0" err="1">
                <a:ea typeface="+mn-lt"/>
                <a:cs typeface="+mn-lt"/>
              </a:rPr>
              <a:t>Ebacc</a:t>
            </a:r>
            <a:r>
              <a:rPr lang="en-US" sz="2000" dirty="0">
                <a:ea typeface="+mn-lt"/>
                <a:cs typeface="+mn-lt"/>
              </a:rPr>
              <a:t> subject from: History, Geography, MFL, Computer Science or Triple Science.</a:t>
            </a:r>
          </a:p>
          <a:p>
            <a:r>
              <a:rPr lang="en-US" sz="2000" dirty="0">
                <a:ea typeface="+mn-lt"/>
                <a:cs typeface="+mn-lt"/>
              </a:rPr>
              <a:t>Choose 4 other subjects of which you will follow 3 on a best fit model.</a:t>
            </a:r>
          </a:p>
          <a:p>
            <a:r>
              <a:rPr lang="en-US" sz="2000" dirty="0">
                <a:ea typeface="+mn-lt"/>
                <a:cs typeface="+mn-lt"/>
              </a:rPr>
              <a:t>Option to study other subjects from the </a:t>
            </a:r>
            <a:r>
              <a:rPr lang="en-US" sz="2000" dirty="0" err="1">
                <a:ea typeface="+mn-lt"/>
                <a:cs typeface="+mn-lt"/>
              </a:rPr>
              <a:t>Ebacc</a:t>
            </a:r>
            <a:r>
              <a:rPr lang="en-US" sz="2000" dirty="0">
                <a:ea typeface="+mn-lt"/>
                <a:cs typeface="+mn-lt"/>
              </a:rPr>
              <a:t> box in addition to the 1 you have already chosen.</a:t>
            </a:r>
          </a:p>
          <a:p>
            <a:pPr marL="0" indent="0">
              <a:buNone/>
            </a:pPr>
            <a:endParaRPr lang="en-US" sz="2000" dirty="0">
              <a:ea typeface="+mn-lt"/>
              <a:cs typeface="+mn-lt"/>
            </a:endParaRPr>
          </a:p>
        </p:txBody>
      </p:sp>
    </p:spTree>
    <p:extLst>
      <p:ext uri="{BB962C8B-B14F-4D97-AF65-F5344CB8AC3E}">
        <p14:creationId xmlns:p14="http://schemas.microsoft.com/office/powerpoint/2010/main" val="2547376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18335" y="165654"/>
            <a:ext cx="9589837" cy="707886"/>
          </a:xfrm>
          <a:prstGeom prst="rect">
            <a:avLst/>
          </a:prstGeom>
          <a:noFill/>
        </p:spPr>
        <p:txBody>
          <a:bodyPr wrap="square" lIns="91440" tIns="45720" rIns="91440" bIns="45720" rtlCol="0" anchor="t">
            <a:spAutoFit/>
          </a:bodyPr>
          <a:lstStyle/>
          <a:p>
            <a:pPr algn="ctr"/>
            <a:r>
              <a:rPr lang="en-GB" sz="4000" b="1" dirty="0">
                <a:latin typeface="Century Gothic"/>
              </a:rPr>
              <a:t>First, choose your </a:t>
            </a:r>
            <a:r>
              <a:rPr lang="en-GB" sz="4000" b="1" dirty="0" err="1">
                <a:latin typeface="Century Gothic"/>
              </a:rPr>
              <a:t>Ebacc</a:t>
            </a:r>
            <a:r>
              <a:rPr lang="en-GB" sz="4000" b="1" dirty="0">
                <a:latin typeface="Century Gothic"/>
              </a:rPr>
              <a:t> subject(s)</a:t>
            </a:r>
          </a:p>
        </p:txBody>
      </p:sp>
      <p:sp>
        <p:nvSpPr>
          <p:cNvPr id="7" name="Content Placeholder 6">
            <a:extLst>
              <a:ext uri="{FF2B5EF4-FFF2-40B4-BE49-F238E27FC236}">
                <a16:creationId xmlns:a16="http://schemas.microsoft.com/office/drawing/2014/main" id="{B17B911B-161B-4606-985B-05DFF288FC16}"/>
              </a:ext>
            </a:extLst>
          </p:cNvPr>
          <p:cNvSpPr>
            <a:spLocks noGrp="1"/>
          </p:cNvSpPr>
          <p:nvPr>
            <p:ph sz="half" idx="1"/>
          </p:nvPr>
        </p:nvSpPr>
        <p:spPr>
          <a:xfrm>
            <a:off x="1729241" y="1992085"/>
            <a:ext cx="4895055" cy="3124201"/>
          </a:xfrm>
        </p:spPr>
        <p:txBody>
          <a:bodyPr>
            <a:normAutofit/>
          </a:bodyPr>
          <a:lstStyle/>
          <a:p>
            <a:r>
              <a:rPr lang="en-US" sz="2400" b="1" dirty="0"/>
              <a:t>MFL </a:t>
            </a:r>
            <a:r>
              <a:rPr lang="en-US" sz="2400" dirty="0"/>
              <a:t>you are currently studying will be automatically selected for you.</a:t>
            </a:r>
          </a:p>
          <a:p>
            <a:pPr>
              <a:buClr>
                <a:srgbClr val="1287C3"/>
              </a:buClr>
            </a:pPr>
            <a:r>
              <a:rPr lang="en-US" sz="2400" dirty="0"/>
              <a:t>Choose between studying either </a:t>
            </a:r>
            <a:r>
              <a:rPr lang="en-US" sz="2400" b="1" dirty="0"/>
              <a:t>History </a:t>
            </a:r>
            <a:r>
              <a:rPr lang="en-US" sz="2400" dirty="0"/>
              <a:t>or </a:t>
            </a:r>
            <a:r>
              <a:rPr lang="en-US" sz="2400" b="1" dirty="0"/>
              <a:t>Geography</a:t>
            </a:r>
            <a:r>
              <a:rPr lang="en-US" sz="2400" dirty="0"/>
              <a:t>.</a:t>
            </a:r>
          </a:p>
          <a:p>
            <a:pPr>
              <a:buClr>
                <a:srgbClr val="1287C3"/>
              </a:buClr>
            </a:pPr>
            <a:r>
              <a:rPr lang="en-US" sz="2400" dirty="0"/>
              <a:t>If you want to study both you can choose the other humanity subject at the next step.</a:t>
            </a:r>
          </a:p>
        </p:txBody>
      </p:sp>
      <p:pic>
        <p:nvPicPr>
          <p:cNvPr id="9" name="Picture 9" descr="Graphical user interface, text, application&#10;&#10;Description automatically generated">
            <a:extLst>
              <a:ext uri="{FF2B5EF4-FFF2-40B4-BE49-F238E27FC236}">
                <a16:creationId xmlns:a16="http://schemas.microsoft.com/office/drawing/2014/main" id="{EE7CAC0B-76C8-47CA-8C26-6DCEF54229DF}"/>
              </a:ext>
            </a:extLst>
          </p:cNvPr>
          <p:cNvPicPr>
            <a:picLocks noChangeAspect="1"/>
          </p:cNvPicPr>
          <p:nvPr/>
        </p:nvPicPr>
        <p:blipFill rotWithShape="1">
          <a:blip r:embed="rId2"/>
          <a:srcRect t="102" b="1786"/>
          <a:stretch/>
        </p:blipFill>
        <p:spPr>
          <a:xfrm>
            <a:off x="7111530" y="1992085"/>
            <a:ext cx="4057297" cy="4543075"/>
          </a:xfrm>
          <a:prstGeom prst="rect">
            <a:avLst/>
          </a:prstGeom>
        </p:spPr>
      </p:pic>
      <p:sp>
        <p:nvSpPr>
          <p:cNvPr id="8" name="Text Placeholder 3">
            <a:extLst>
              <a:ext uri="{FF2B5EF4-FFF2-40B4-BE49-F238E27FC236}">
                <a16:creationId xmlns:a16="http://schemas.microsoft.com/office/drawing/2014/main" id="{33DF1975-9180-612D-0808-430E2B8B4FA3}"/>
              </a:ext>
            </a:extLst>
          </p:cNvPr>
          <p:cNvSpPr txBox="1">
            <a:spLocks/>
          </p:cNvSpPr>
          <p:nvPr/>
        </p:nvSpPr>
        <p:spPr>
          <a:xfrm>
            <a:off x="1519471" y="1173163"/>
            <a:ext cx="4264084" cy="823912"/>
          </a:xfrm>
          <a:prstGeom prst="rect">
            <a:avLst/>
          </a:prstGeom>
          <a:solidFill>
            <a:schemeClr val="bg1">
              <a:lumMod val="85000"/>
            </a:schemeClr>
          </a:solid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9pPr>
          </a:lstStyle>
          <a:p>
            <a:pPr marL="0" indent="0" algn="ctr">
              <a:buNone/>
            </a:pPr>
            <a:r>
              <a:rPr lang="en-US" sz="3600" b="1" dirty="0">
                <a:solidFill>
                  <a:srgbClr val="0070C0"/>
                </a:solidFill>
                <a:cs typeface="Calibri"/>
              </a:rPr>
              <a:t>Blue Pathway</a:t>
            </a:r>
            <a:endParaRPr lang="en-US" sz="3600" b="1" dirty="0">
              <a:solidFill>
                <a:srgbClr val="0070C0"/>
              </a:solidFill>
            </a:endParaRPr>
          </a:p>
        </p:txBody>
      </p:sp>
      <p:sp>
        <p:nvSpPr>
          <p:cNvPr id="11" name="Text Placeholder 4">
            <a:extLst>
              <a:ext uri="{FF2B5EF4-FFF2-40B4-BE49-F238E27FC236}">
                <a16:creationId xmlns:a16="http://schemas.microsoft.com/office/drawing/2014/main" id="{7ED3AED5-A147-9C46-5E96-6085E2906A83}"/>
              </a:ext>
            </a:extLst>
          </p:cNvPr>
          <p:cNvSpPr txBox="1">
            <a:spLocks/>
          </p:cNvSpPr>
          <p:nvPr/>
        </p:nvSpPr>
        <p:spPr>
          <a:xfrm>
            <a:off x="7116153" y="1173163"/>
            <a:ext cx="4261263" cy="823912"/>
          </a:xfrm>
          <a:prstGeom prst="rect">
            <a:avLst/>
          </a:prstGeom>
          <a:solidFill>
            <a:schemeClr val="bg1">
              <a:lumMod val="85000"/>
            </a:schemeClr>
          </a:solidFill>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lgn="ctr">
              <a:buNone/>
            </a:pPr>
            <a:r>
              <a:rPr lang="en-US" sz="3600" b="1" dirty="0">
                <a:solidFill>
                  <a:srgbClr val="FFFF00"/>
                </a:solidFill>
                <a:cs typeface="Calibri"/>
              </a:rPr>
              <a:t>Yellow Pathway</a:t>
            </a:r>
            <a:endParaRPr lang="en-US" sz="3600" b="1" dirty="0">
              <a:solidFill>
                <a:srgbClr val="FFFF00"/>
              </a:solidFill>
            </a:endParaRPr>
          </a:p>
        </p:txBody>
      </p:sp>
    </p:spTree>
    <p:extLst>
      <p:ext uri="{BB962C8B-B14F-4D97-AF65-F5344CB8AC3E}">
        <p14:creationId xmlns:p14="http://schemas.microsoft.com/office/powerpoint/2010/main" val="780122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d00bc36-0fd1-4030-999c-e2cbec5621d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3642566AFC4304CA88F3212B2B48BF8" ma:contentTypeVersion="16" ma:contentTypeDescription="Create a new document." ma:contentTypeScope="" ma:versionID="eb4cfe3b848a0516e48f1bff78e16817">
  <xsd:schema xmlns:xsd="http://www.w3.org/2001/XMLSchema" xmlns:xs="http://www.w3.org/2001/XMLSchema" xmlns:p="http://schemas.microsoft.com/office/2006/metadata/properties" xmlns:ns3="fd0e0287-ff5e-486f-a093-248db709ce82" xmlns:ns4="cd00bc36-0fd1-4030-999c-e2cbec5621d3" targetNamespace="http://schemas.microsoft.com/office/2006/metadata/properties" ma:root="true" ma:fieldsID="4c97757dc3c4f78aa95a2e596ed15991" ns3:_="" ns4:_="">
    <xsd:import namespace="fd0e0287-ff5e-486f-a093-248db709ce82"/>
    <xsd:import namespace="cd00bc36-0fd1-4030-999c-e2cbec5621d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LengthInSeconds" minOccurs="0"/>
                <xsd:element ref="ns4:_activity"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0e0287-ff5e-486f-a093-248db709ce8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00bc36-0fd1-4030-999c-e2cbec5621d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BC8077-166E-4370-9F50-C753DE867059}">
  <ds:schemaRefs>
    <ds:schemaRef ds:uri="cd00bc36-0fd1-4030-999c-e2cbec5621d3"/>
    <ds:schemaRef ds:uri="http://schemas.microsoft.com/office/2006/documentManagement/types"/>
    <ds:schemaRef ds:uri="http://purl.org/dc/elements/1.1/"/>
    <ds:schemaRef ds:uri="fd0e0287-ff5e-486f-a093-248db709ce82"/>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4FEE007-9C47-4A93-A02C-C7D7EE4E0D5C}">
  <ds:schemaRefs>
    <ds:schemaRef ds:uri="http://schemas.microsoft.com/sharepoint/v3/contenttype/forms"/>
  </ds:schemaRefs>
</ds:datastoreItem>
</file>

<file path=customXml/itemProps3.xml><?xml version="1.0" encoding="utf-8"?>
<ds:datastoreItem xmlns:ds="http://schemas.openxmlformats.org/officeDocument/2006/customXml" ds:itemID="{E5DFA98F-BD7B-43B6-9F2E-38BE8EE5FC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0e0287-ff5e-486f-a093-248db709ce82"/>
    <ds:schemaRef ds:uri="cd00bc36-0fd1-4030-999c-e2cbec562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278</TotalTime>
  <Words>799</Words>
  <Application>Microsoft Office PowerPoint</Application>
  <PresentationFormat>Widescreen</PresentationFormat>
  <Paragraphs>87</Paragraphs>
  <Slides>17</Slides>
  <Notes>0</Notes>
  <HiddenSlides>0</HiddenSlides>
  <MMClips>9</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Two Pathways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Nigel Welch</dc:creator>
  <cp:lastModifiedBy>R Higginson</cp:lastModifiedBy>
  <cp:revision>594</cp:revision>
  <dcterms:created xsi:type="dcterms:W3CDTF">2015-01-29T16:33:50Z</dcterms:created>
  <dcterms:modified xsi:type="dcterms:W3CDTF">2024-01-19T14:42:03Z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0x010100B3642566AFC4304CA88F3212B2B48BF8</vt:lpwstr>
  </property>
</Properties>
</file>